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7" r:id="rId1"/>
    <p:sldMasterId id="2147483700" r:id="rId2"/>
  </p:sldMasterIdLst>
  <p:notesMasterIdLst>
    <p:notesMasterId r:id="rId13"/>
  </p:notesMasterIdLst>
  <p:sldIdLst>
    <p:sldId id="290" r:id="rId3"/>
    <p:sldId id="302" r:id="rId4"/>
    <p:sldId id="303" r:id="rId5"/>
    <p:sldId id="304" r:id="rId6"/>
    <p:sldId id="305" r:id="rId7"/>
    <p:sldId id="343" r:id="rId8"/>
    <p:sldId id="318" r:id="rId9"/>
    <p:sldId id="316" r:id="rId10"/>
    <p:sldId id="342" r:id="rId11"/>
    <p:sldId id="306" r:id="rId1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75BB"/>
    <a:srgbClr val="FF3300"/>
    <a:srgbClr val="4D4D4F"/>
    <a:srgbClr val="F69320"/>
    <a:srgbClr val="FF0000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סגנון ביניים 1 - הדגשה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סגנון ערכת נושא 1 - הדגשה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סגנון ערכת נושא 1 - הדגשה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380"/>
    <p:restoredTop sz="94454" autoAdjust="0"/>
  </p:normalViewPr>
  <p:slideViewPr>
    <p:cSldViewPr>
      <p:cViewPr>
        <p:scale>
          <a:sx n="66" d="100"/>
          <a:sy n="66" d="100"/>
        </p:scale>
        <p:origin x="-1276" y="-1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337D7D-79D3-4715-AAD4-9C8C8E6FB9E8}" type="doc">
      <dgm:prSet loTypeId="urn:microsoft.com/office/officeart/2005/8/layout/vList5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64BCD6BC-D422-4BB8-96E5-F717B8834085}">
      <dgm:prSet phldrT="[טקסט]"/>
      <dgm:spPr/>
      <dgm:t>
        <a:bodyPr/>
        <a:lstStyle/>
        <a:p>
          <a:pPr rtl="1"/>
          <a:r>
            <a:rPr lang="he-IL" dirty="0" smtClean="0">
              <a:latin typeface="Calibri" pitchFamily="34" charset="0"/>
              <a:cs typeface="Calibri" pitchFamily="34" charset="0"/>
            </a:rPr>
            <a:t>תרופות</a:t>
          </a:r>
          <a:endParaRPr lang="he-IL" dirty="0">
            <a:latin typeface="Calibri" pitchFamily="34" charset="0"/>
            <a:cs typeface="Calibri" pitchFamily="34" charset="0"/>
          </a:endParaRPr>
        </a:p>
      </dgm:t>
    </dgm:pt>
    <dgm:pt modelId="{4311E90C-C88E-42C4-9B0E-1269B8C45B4C}" type="parTrans" cxnId="{7DB9B98B-2B70-4929-B7A6-EF96DB7CACAF}">
      <dgm:prSet/>
      <dgm:spPr/>
      <dgm:t>
        <a:bodyPr/>
        <a:lstStyle/>
        <a:p>
          <a:pPr rtl="1"/>
          <a:endParaRPr lang="he-IL">
            <a:latin typeface="Calibri" pitchFamily="34" charset="0"/>
            <a:cs typeface="Calibri" pitchFamily="34" charset="0"/>
          </a:endParaRPr>
        </a:p>
      </dgm:t>
    </dgm:pt>
    <dgm:pt modelId="{4B95937A-6A55-4257-9B04-491DDAEA68F0}" type="sibTrans" cxnId="{7DB9B98B-2B70-4929-B7A6-EF96DB7CACAF}">
      <dgm:prSet/>
      <dgm:spPr/>
      <dgm:t>
        <a:bodyPr/>
        <a:lstStyle/>
        <a:p>
          <a:pPr rtl="1"/>
          <a:endParaRPr lang="he-IL">
            <a:latin typeface="Calibri" pitchFamily="34" charset="0"/>
            <a:cs typeface="Calibri" pitchFamily="34" charset="0"/>
          </a:endParaRPr>
        </a:p>
      </dgm:t>
    </dgm:pt>
    <dgm:pt modelId="{6B3F6002-AC7C-4675-82FB-8AA75130B0E9}">
      <dgm:prSet phldrT="[טקסט]"/>
      <dgm:spPr/>
      <dgm:t>
        <a:bodyPr/>
        <a:lstStyle/>
        <a:p>
          <a:pPr marL="0" marR="0" indent="0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e-IL" dirty="0" smtClean="0">
              <a:latin typeface="Calibri" pitchFamily="34" charset="0"/>
              <a:cs typeface="Calibri" pitchFamily="34" charset="0"/>
            </a:rPr>
            <a:t>תרופות שאינן מכוסות בסל או </a:t>
          </a:r>
          <a:r>
            <a:rPr lang="he-IL" dirty="0" err="1" smtClean="0">
              <a:latin typeface="Calibri" pitchFamily="34" charset="0"/>
              <a:cs typeface="Calibri" pitchFamily="34" charset="0"/>
            </a:rPr>
            <a:t>בשב"ן</a:t>
          </a:r>
          <a:r>
            <a:rPr lang="he-IL" dirty="0" smtClean="0">
              <a:latin typeface="Calibri" pitchFamily="34" charset="0"/>
              <a:cs typeface="Calibri" pitchFamily="34" charset="0"/>
            </a:rPr>
            <a:t> ,בסכומים של עד 3,000,000 ₪  מתחדש </a:t>
          </a:r>
          <a:endParaRPr lang="he-IL" dirty="0">
            <a:latin typeface="Calibri" pitchFamily="34" charset="0"/>
            <a:cs typeface="Calibri" pitchFamily="34" charset="0"/>
          </a:endParaRPr>
        </a:p>
      </dgm:t>
    </dgm:pt>
    <dgm:pt modelId="{E9A2A1BD-8F10-4F82-85DA-292883A0830B}" type="parTrans" cxnId="{C52543BD-9AE1-45F6-9017-34614BE879B3}">
      <dgm:prSet/>
      <dgm:spPr/>
      <dgm:t>
        <a:bodyPr/>
        <a:lstStyle/>
        <a:p>
          <a:pPr rtl="1"/>
          <a:endParaRPr lang="he-IL">
            <a:latin typeface="Calibri" pitchFamily="34" charset="0"/>
            <a:cs typeface="Calibri" pitchFamily="34" charset="0"/>
          </a:endParaRPr>
        </a:p>
      </dgm:t>
    </dgm:pt>
    <dgm:pt modelId="{AD2C7D54-37FF-48DD-ADC2-D96040910079}" type="sibTrans" cxnId="{C52543BD-9AE1-45F6-9017-34614BE879B3}">
      <dgm:prSet/>
      <dgm:spPr/>
      <dgm:t>
        <a:bodyPr/>
        <a:lstStyle/>
        <a:p>
          <a:pPr rtl="1"/>
          <a:endParaRPr lang="he-IL">
            <a:latin typeface="Calibri" pitchFamily="34" charset="0"/>
            <a:cs typeface="Calibri" pitchFamily="34" charset="0"/>
          </a:endParaRPr>
        </a:p>
      </dgm:t>
    </dgm:pt>
    <dgm:pt modelId="{2FC6790F-44FD-4952-B39A-728A26092BBD}">
      <dgm:prSet phldrT="[טקסט]"/>
      <dgm:spPr/>
      <dgm:t>
        <a:bodyPr/>
        <a:lstStyle/>
        <a:p>
          <a:pPr rtl="1"/>
          <a:r>
            <a:rPr lang="he-IL" dirty="0" smtClean="0">
              <a:latin typeface="Calibri" pitchFamily="34" charset="0"/>
              <a:cs typeface="Calibri" pitchFamily="34" charset="0"/>
            </a:rPr>
            <a:t>רפואת חו"ל</a:t>
          </a:r>
          <a:endParaRPr lang="he-IL" dirty="0">
            <a:latin typeface="Calibri" pitchFamily="34" charset="0"/>
            <a:cs typeface="Calibri" pitchFamily="34" charset="0"/>
          </a:endParaRPr>
        </a:p>
      </dgm:t>
    </dgm:pt>
    <dgm:pt modelId="{714132B5-77C1-42A8-8B19-DDA033FBB605}" type="parTrans" cxnId="{B9204023-E384-4D2F-A38D-B2F2DC58907C}">
      <dgm:prSet/>
      <dgm:spPr/>
      <dgm:t>
        <a:bodyPr/>
        <a:lstStyle/>
        <a:p>
          <a:pPr rtl="1"/>
          <a:endParaRPr lang="he-IL">
            <a:latin typeface="Calibri" pitchFamily="34" charset="0"/>
            <a:cs typeface="Calibri" pitchFamily="34" charset="0"/>
          </a:endParaRPr>
        </a:p>
      </dgm:t>
    </dgm:pt>
    <dgm:pt modelId="{44C4C443-A33F-4A7F-A125-8CB7234FCA5D}" type="sibTrans" cxnId="{B9204023-E384-4D2F-A38D-B2F2DC58907C}">
      <dgm:prSet/>
      <dgm:spPr/>
      <dgm:t>
        <a:bodyPr/>
        <a:lstStyle/>
        <a:p>
          <a:pPr rtl="1"/>
          <a:endParaRPr lang="he-IL">
            <a:latin typeface="Calibri" pitchFamily="34" charset="0"/>
            <a:cs typeface="Calibri" pitchFamily="34" charset="0"/>
          </a:endParaRPr>
        </a:p>
      </dgm:t>
    </dgm:pt>
    <dgm:pt modelId="{CA2910DC-60C7-4224-B2A1-0A44E0AF3A31}">
      <dgm:prSet phldrT="[טקסט]"/>
      <dgm:spPr/>
      <dgm:t>
        <a:bodyPr/>
        <a:lstStyle/>
        <a:p>
          <a:pPr rtl="1"/>
          <a:r>
            <a:rPr lang="he-IL" dirty="0" smtClean="0">
              <a:latin typeface="Calibri" pitchFamily="34" charset="0"/>
              <a:cs typeface="Calibri" pitchFamily="34" charset="0"/>
            </a:rPr>
            <a:t>השתלות בחו"ל ,טיפולים מיוחדים בחו"ל  ,ניתוחים ומחליפי ניתוח בחו"ל </a:t>
          </a:r>
          <a:endParaRPr lang="he-IL" dirty="0">
            <a:latin typeface="Calibri" pitchFamily="34" charset="0"/>
            <a:cs typeface="Calibri" pitchFamily="34" charset="0"/>
          </a:endParaRPr>
        </a:p>
      </dgm:t>
    </dgm:pt>
    <dgm:pt modelId="{98631C6F-5F8A-43A7-A3B8-4EF817E64681}" type="parTrans" cxnId="{9F261688-4ABA-4822-8EC4-A759DC2B8709}">
      <dgm:prSet/>
      <dgm:spPr/>
      <dgm:t>
        <a:bodyPr/>
        <a:lstStyle/>
        <a:p>
          <a:pPr rtl="1"/>
          <a:endParaRPr lang="he-IL">
            <a:latin typeface="Calibri" pitchFamily="34" charset="0"/>
            <a:cs typeface="Calibri" pitchFamily="34" charset="0"/>
          </a:endParaRPr>
        </a:p>
      </dgm:t>
    </dgm:pt>
    <dgm:pt modelId="{D281AA2D-FBA1-4381-8A70-825FA4B8896C}" type="sibTrans" cxnId="{9F261688-4ABA-4822-8EC4-A759DC2B8709}">
      <dgm:prSet/>
      <dgm:spPr/>
      <dgm:t>
        <a:bodyPr/>
        <a:lstStyle/>
        <a:p>
          <a:pPr rtl="1"/>
          <a:endParaRPr lang="he-IL">
            <a:latin typeface="Calibri" pitchFamily="34" charset="0"/>
            <a:cs typeface="Calibri" pitchFamily="34" charset="0"/>
          </a:endParaRPr>
        </a:p>
      </dgm:t>
    </dgm:pt>
    <dgm:pt modelId="{CEDE43B9-316B-4CC7-AE4B-C709F6A9B496}">
      <dgm:prSet phldrT="[טקסט]"/>
      <dgm:spPr/>
      <dgm:t>
        <a:bodyPr/>
        <a:lstStyle/>
        <a:p>
          <a:pPr rtl="1"/>
          <a:r>
            <a:rPr lang="he-IL" dirty="0" smtClean="0">
              <a:latin typeface="Calibri" pitchFamily="34" charset="0"/>
              <a:cs typeface="Calibri" pitchFamily="34" charset="0"/>
            </a:rPr>
            <a:t>ניתוחים ומחליפי ניתוח פרטיים בארץ </a:t>
          </a:r>
          <a:endParaRPr lang="he-IL" dirty="0">
            <a:latin typeface="Calibri" pitchFamily="34" charset="0"/>
            <a:cs typeface="Calibri" pitchFamily="34" charset="0"/>
          </a:endParaRPr>
        </a:p>
      </dgm:t>
    </dgm:pt>
    <dgm:pt modelId="{909A40C1-E4E5-4376-BAA8-779102AE9E43}" type="parTrans" cxnId="{358C3BAD-C54D-434D-B8EB-ED5A1C334755}">
      <dgm:prSet/>
      <dgm:spPr/>
      <dgm:t>
        <a:bodyPr/>
        <a:lstStyle/>
        <a:p>
          <a:pPr rtl="1"/>
          <a:endParaRPr lang="he-IL">
            <a:latin typeface="Calibri" pitchFamily="34" charset="0"/>
            <a:cs typeface="Calibri" pitchFamily="34" charset="0"/>
          </a:endParaRPr>
        </a:p>
      </dgm:t>
    </dgm:pt>
    <dgm:pt modelId="{2D4F8376-266F-4BD5-AB1B-15558B5A27FA}" type="sibTrans" cxnId="{358C3BAD-C54D-434D-B8EB-ED5A1C334755}">
      <dgm:prSet/>
      <dgm:spPr/>
      <dgm:t>
        <a:bodyPr/>
        <a:lstStyle/>
        <a:p>
          <a:pPr rtl="1"/>
          <a:endParaRPr lang="he-IL">
            <a:latin typeface="Calibri" pitchFamily="34" charset="0"/>
            <a:cs typeface="Calibri" pitchFamily="34" charset="0"/>
          </a:endParaRPr>
        </a:p>
      </dgm:t>
    </dgm:pt>
    <dgm:pt modelId="{E54976EE-57F2-4441-A377-678521DB6D3B}">
      <dgm:prSet phldrT="[טקסט]"/>
      <dgm:spPr/>
      <dgm:t>
        <a:bodyPr/>
        <a:lstStyle/>
        <a:p>
          <a:pPr rtl="1"/>
          <a:r>
            <a:rPr lang="he-IL" dirty="0" smtClean="0">
              <a:latin typeface="Calibri" pitchFamily="34" charset="0"/>
              <a:cs typeface="Calibri" pitchFamily="34" charset="0"/>
            </a:rPr>
            <a:t>ניתוחים אצל מיטב המנתחים</a:t>
          </a:r>
          <a:endParaRPr lang="he-IL" dirty="0">
            <a:latin typeface="Calibri" pitchFamily="34" charset="0"/>
            <a:cs typeface="Calibri" pitchFamily="34" charset="0"/>
          </a:endParaRPr>
        </a:p>
      </dgm:t>
    </dgm:pt>
    <dgm:pt modelId="{254066AD-565C-4FE3-BBF1-8CFF3DB574E9}" type="parTrans" cxnId="{87F10135-FC63-44E4-8B17-251D53578B10}">
      <dgm:prSet/>
      <dgm:spPr/>
      <dgm:t>
        <a:bodyPr/>
        <a:lstStyle/>
        <a:p>
          <a:pPr rtl="1"/>
          <a:endParaRPr lang="he-IL">
            <a:latin typeface="Calibri" pitchFamily="34" charset="0"/>
            <a:cs typeface="Calibri" pitchFamily="34" charset="0"/>
          </a:endParaRPr>
        </a:p>
      </dgm:t>
    </dgm:pt>
    <dgm:pt modelId="{AEAA3DD7-4C97-4E90-82BF-39943131DAEB}" type="sibTrans" cxnId="{87F10135-FC63-44E4-8B17-251D53578B10}">
      <dgm:prSet/>
      <dgm:spPr/>
      <dgm:t>
        <a:bodyPr/>
        <a:lstStyle/>
        <a:p>
          <a:pPr rtl="1"/>
          <a:endParaRPr lang="he-IL">
            <a:latin typeface="Calibri" pitchFamily="34" charset="0"/>
            <a:cs typeface="Calibri" pitchFamily="34" charset="0"/>
          </a:endParaRPr>
        </a:p>
      </dgm:t>
    </dgm:pt>
    <dgm:pt modelId="{12C724FD-03EC-4341-93FE-48315E5ECC02}">
      <dgm:prSet phldrT="[טקסט]"/>
      <dgm:spPr/>
      <dgm:t>
        <a:bodyPr/>
        <a:lstStyle/>
        <a:p>
          <a:pPr rtl="1"/>
          <a:r>
            <a:rPr lang="he-IL" dirty="0" smtClean="0">
              <a:latin typeface="Calibri" pitchFamily="34" charset="0"/>
              <a:cs typeface="Calibri" pitchFamily="34" charset="0"/>
            </a:rPr>
            <a:t>טכנולוגיות מתקדמות ברפואה – מחליפי ניתוח</a:t>
          </a:r>
          <a:endParaRPr lang="he-IL" dirty="0">
            <a:latin typeface="Calibri" pitchFamily="34" charset="0"/>
            <a:cs typeface="Calibri" pitchFamily="34" charset="0"/>
          </a:endParaRPr>
        </a:p>
      </dgm:t>
    </dgm:pt>
    <dgm:pt modelId="{07134A5C-743E-4D13-9E89-C17E87171FF4}" type="parTrans" cxnId="{F54C2D43-4BF0-46B3-80B2-426AF418C6F8}">
      <dgm:prSet/>
      <dgm:spPr/>
      <dgm:t>
        <a:bodyPr/>
        <a:lstStyle/>
        <a:p>
          <a:pPr rtl="1"/>
          <a:endParaRPr lang="he-IL">
            <a:latin typeface="Calibri" pitchFamily="34" charset="0"/>
            <a:cs typeface="Calibri" pitchFamily="34" charset="0"/>
          </a:endParaRPr>
        </a:p>
      </dgm:t>
    </dgm:pt>
    <dgm:pt modelId="{BFAE710C-6E20-4D3F-975A-C6882AC4EB0C}" type="sibTrans" cxnId="{F54C2D43-4BF0-46B3-80B2-426AF418C6F8}">
      <dgm:prSet/>
      <dgm:spPr/>
      <dgm:t>
        <a:bodyPr/>
        <a:lstStyle/>
        <a:p>
          <a:pPr rtl="1"/>
          <a:endParaRPr lang="he-IL">
            <a:latin typeface="Calibri" pitchFamily="34" charset="0"/>
            <a:cs typeface="Calibri" pitchFamily="34" charset="0"/>
          </a:endParaRPr>
        </a:p>
      </dgm:t>
    </dgm:pt>
    <dgm:pt modelId="{307EB089-76C2-4AED-9F5D-7E982CEA8743}">
      <dgm:prSet/>
      <dgm:spPr/>
      <dgm:t>
        <a:bodyPr/>
        <a:lstStyle/>
        <a:p>
          <a:pPr rtl="1"/>
          <a:r>
            <a:rPr lang="he-IL" dirty="0" smtClean="0">
              <a:latin typeface="Calibri" pitchFamily="34" charset="0"/>
              <a:cs typeface="Calibri" pitchFamily="34" charset="0"/>
            </a:rPr>
            <a:t>פיצוי כספי לגילוי מחלה קשה</a:t>
          </a:r>
          <a:endParaRPr lang="he-IL" dirty="0">
            <a:latin typeface="Calibri" pitchFamily="34" charset="0"/>
            <a:cs typeface="Calibri" pitchFamily="34" charset="0"/>
          </a:endParaRPr>
        </a:p>
      </dgm:t>
    </dgm:pt>
    <dgm:pt modelId="{205EA316-2FFC-4F08-B46B-CFE821BB4320}" type="parTrans" cxnId="{3FB9E19F-A592-4055-8928-67D48D2FD24F}">
      <dgm:prSet/>
      <dgm:spPr/>
      <dgm:t>
        <a:bodyPr/>
        <a:lstStyle/>
        <a:p>
          <a:pPr rtl="1"/>
          <a:endParaRPr lang="he-IL">
            <a:latin typeface="Calibri" pitchFamily="34" charset="0"/>
            <a:cs typeface="Calibri" pitchFamily="34" charset="0"/>
          </a:endParaRPr>
        </a:p>
      </dgm:t>
    </dgm:pt>
    <dgm:pt modelId="{2E4F6E1B-D72D-48BF-ACE1-C2C97914BC33}" type="sibTrans" cxnId="{3FB9E19F-A592-4055-8928-67D48D2FD24F}">
      <dgm:prSet/>
      <dgm:spPr/>
      <dgm:t>
        <a:bodyPr/>
        <a:lstStyle/>
        <a:p>
          <a:pPr rtl="1"/>
          <a:endParaRPr lang="he-IL">
            <a:latin typeface="Calibri" pitchFamily="34" charset="0"/>
            <a:cs typeface="Calibri" pitchFamily="34" charset="0"/>
          </a:endParaRPr>
        </a:p>
      </dgm:t>
    </dgm:pt>
    <dgm:pt modelId="{05A1F357-880A-4C1C-9191-E18DC26AAC79}">
      <dgm:prSet phldrT="[טקסט]"/>
      <dgm:spPr/>
      <dgm:t>
        <a:bodyPr/>
        <a:lstStyle/>
        <a:p>
          <a:pPr rtl="1"/>
          <a:r>
            <a:rPr lang="he-IL" dirty="0" smtClean="0">
              <a:latin typeface="Calibri" pitchFamily="34" charset="0"/>
              <a:cs typeface="Calibri" pitchFamily="34" charset="0"/>
            </a:rPr>
            <a:t>קיצור זמני המתנה</a:t>
          </a:r>
          <a:endParaRPr lang="he-IL" dirty="0">
            <a:latin typeface="Calibri" pitchFamily="34" charset="0"/>
            <a:cs typeface="Calibri" pitchFamily="34" charset="0"/>
          </a:endParaRPr>
        </a:p>
      </dgm:t>
    </dgm:pt>
    <dgm:pt modelId="{E37E718C-2A41-49FF-91BC-0F9E0764BBAD}" type="parTrans" cxnId="{51FAEE00-6527-458E-A80E-C3FC7A8AAF80}">
      <dgm:prSet/>
      <dgm:spPr/>
      <dgm:t>
        <a:bodyPr/>
        <a:lstStyle/>
        <a:p>
          <a:pPr rtl="1"/>
          <a:endParaRPr lang="he-IL"/>
        </a:p>
      </dgm:t>
    </dgm:pt>
    <dgm:pt modelId="{FF946E60-DC90-4F26-9919-14065BC02A1D}" type="sibTrans" cxnId="{51FAEE00-6527-458E-A80E-C3FC7A8AAF80}">
      <dgm:prSet/>
      <dgm:spPr/>
      <dgm:t>
        <a:bodyPr/>
        <a:lstStyle/>
        <a:p>
          <a:pPr rtl="1"/>
          <a:endParaRPr lang="he-IL"/>
        </a:p>
      </dgm:t>
    </dgm:pt>
    <dgm:pt modelId="{EC901D74-3ECA-4AC9-91BA-C39776741EEF}">
      <dgm:prSet phldrT="[טקסט]"/>
      <dgm:spPr/>
      <dgm:t>
        <a:bodyPr/>
        <a:lstStyle/>
        <a:p>
          <a:pPr rtl="1"/>
          <a:r>
            <a:rPr lang="he-IL" dirty="0" smtClean="0">
              <a:latin typeface="Calibri" pitchFamily="34" charset="0"/>
              <a:cs typeface="Calibri" pitchFamily="34" charset="0"/>
            </a:rPr>
            <a:t>בחירת מיקום הניתוח</a:t>
          </a:r>
          <a:endParaRPr lang="he-IL" dirty="0">
            <a:latin typeface="Calibri" pitchFamily="34" charset="0"/>
            <a:cs typeface="Calibri" pitchFamily="34" charset="0"/>
          </a:endParaRPr>
        </a:p>
      </dgm:t>
    </dgm:pt>
    <dgm:pt modelId="{31D5DAB9-5FC3-4FE8-BA31-D77FE38547B5}" type="parTrans" cxnId="{CF4219BE-AB6E-4292-83C0-388E88C183D6}">
      <dgm:prSet/>
      <dgm:spPr/>
      <dgm:t>
        <a:bodyPr/>
        <a:lstStyle/>
        <a:p>
          <a:pPr rtl="1"/>
          <a:endParaRPr lang="he-IL"/>
        </a:p>
      </dgm:t>
    </dgm:pt>
    <dgm:pt modelId="{FF74160E-FE60-43BE-8654-85CE46E693EA}" type="sibTrans" cxnId="{CF4219BE-AB6E-4292-83C0-388E88C183D6}">
      <dgm:prSet/>
      <dgm:spPr/>
      <dgm:t>
        <a:bodyPr/>
        <a:lstStyle/>
        <a:p>
          <a:pPr rtl="1"/>
          <a:endParaRPr lang="he-IL"/>
        </a:p>
      </dgm:t>
    </dgm:pt>
    <dgm:pt modelId="{3D73F68F-85F3-4B86-9A84-CAD3BF9D59D0}" type="pres">
      <dgm:prSet presAssocID="{8C337D7D-79D3-4715-AAD4-9C8C8E6FB9E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F4114E5C-16DB-4B2F-8046-E80806C4A932}" type="pres">
      <dgm:prSet presAssocID="{64BCD6BC-D422-4BB8-96E5-F717B8834085}" presName="linNode" presStyleCnt="0"/>
      <dgm:spPr/>
    </dgm:pt>
    <dgm:pt modelId="{2F9BB91E-AB7B-44A9-88F7-D53CA4E7B50B}" type="pres">
      <dgm:prSet presAssocID="{64BCD6BC-D422-4BB8-96E5-F717B8834085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BA2451ED-9A8E-4320-A150-A415D48DD563}" type="pres">
      <dgm:prSet presAssocID="{64BCD6BC-D422-4BB8-96E5-F717B8834085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B7E064C-5C16-49B1-ACFB-6F4F8116D749}" type="pres">
      <dgm:prSet presAssocID="{4B95937A-6A55-4257-9B04-491DDAEA68F0}" presName="sp" presStyleCnt="0"/>
      <dgm:spPr/>
    </dgm:pt>
    <dgm:pt modelId="{728AAEE0-BBCA-4344-9B92-51CABC580C6E}" type="pres">
      <dgm:prSet presAssocID="{2FC6790F-44FD-4952-B39A-728A26092BBD}" presName="linNode" presStyleCnt="0"/>
      <dgm:spPr/>
    </dgm:pt>
    <dgm:pt modelId="{2965BD77-FD51-4322-B6D4-56DA00876E2A}" type="pres">
      <dgm:prSet presAssocID="{2FC6790F-44FD-4952-B39A-728A26092BBD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894138C-0F45-48A4-8055-E955E6512097}" type="pres">
      <dgm:prSet presAssocID="{2FC6790F-44FD-4952-B39A-728A26092BBD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0F776B9-D5A5-4E31-9842-206036A376DB}" type="pres">
      <dgm:prSet presAssocID="{44C4C443-A33F-4A7F-A125-8CB7234FCA5D}" presName="sp" presStyleCnt="0"/>
      <dgm:spPr/>
    </dgm:pt>
    <dgm:pt modelId="{BD697D65-19AB-4CF3-A0FC-CA2CCBA25D51}" type="pres">
      <dgm:prSet presAssocID="{CEDE43B9-316B-4CC7-AE4B-C709F6A9B496}" presName="linNode" presStyleCnt="0"/>
      <dgm:spPr/>
    </dgm:pt>
    <dgm:pt modelId="{F2058CB8-2CE3-4350-9152-120D4315BE65}" type="pres">
      <dgm:prSet presAssocID="{CEDE43B9-316B-4CC7-AE4B-C709F6A9B496}" presName="parentText" presStyleLbl="node1" presStyleIdx="2" presStyleCnt="4" custScaleY="203961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B8656535-4674-43A6-97C5-F51FA54A0941}" type="pres">
      <dgm:prSet presAssocID="{CEDE43B9-316B-4CC7-AE4B-C709F6A9B496}" presName="descendantText" presStyleLbl="alignAccFollowNode1" presStyleIdx="2" presStyleCnt="3" custScaleY="20187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81467E8-796C-4530-847C-A6C6E19F1706}" type="pres">
      <dgm:prSet presAssocID="{2D4F8376-266F-4BD5-AB1B-15558B5A27FA}" presName="sp" presStyleCnt="0"/>
      <dgm:spPr/>
    </dgm:pt>
    <dgm:pt modelId="{5B262B92-2F12-4A11-AE7B-4834F5C8A548}" type="pres">
      <dgm:prSet presAssocID="{307EB089-76C2-4AED-9F5D-7E982CEA8743}" presName="linNode" presStyleCnt="0"/>
      <dgm:spPr/>
    </dgm:pt>
    <dgm:pt modelId="{EC359475-1E86-4F07-B373-5F47E2B2D34C}" type="pres">
      <dgm:prSet presAssocID="{307EB089-76C2-4AED-9F5D-7E982CEA8743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43A03C69-730E-4FD4-8ED9-80F1D5BFD2C8}" type="presOf" srcId="{05A1F357-880A-4C1C-9191-E18DC26AAC79}" destId="{B8656535-4674-43A6-97C5-F51FA54A0941}" srcOrd="0" destOrd="1" presId="urn:microsoft.com/office/officeart/2005/8/layout/vList5"/>
    <dgm:cxn modelId="{E8378A81-E5A7-4427-AF76-46D4E405E856}" type="presOf" srcId="{12C724FD-03EC-4341-93FE-48315E5ECC02}" destId="{B8656535-4674-43A6-97C5-F51FA54A0941}" srcOrd="0" destOrd="3" presId="urn:microsoft.com/office/officeart/2005/8/layout/vList5"/>
    <dgm:cxn modelId="{BBF01398-AFF2-4D7C-A7F1-26106115B43B}" type="presOf" srcId="{CEDE43B9-316B-4CC7-AE4B-C709F6A9B496}" destId="{F2058CB8-2CE3-4350-9152-120D4315BE65}" srcOrd="0" destOrd="0" presId="urn:microsoft.com/office/officeart/2005/8/layout/vList5"/>
    <dgm:cxn modelId="{83CDBB7B-8A38-44EA-9E49-68FB4AF837BD}" type="presOf" srcId="{6B3F6002-AC7C-4675-82FB-8AA75130B0E9}" destId="{BA2451ED-9A8E-4320-A150-A415D48DD563}" srcOrd="0" destOrd="0" presId="urn:microsoft.com/office/officeart/2005/8/layout/vList5"/>
    <dgm:cxn modelId="{87F10135-FC63-44E4-8B17-251D53578B10}" srcId="{CEDE43B9-316B-4CC7-AE4B-C709F6A9B496}" destId="{E54976EE-57F2-4441-A377-678521DB6D3B}" srcOrd="0" destOrd="0" parTransId="{254066AD-565C-4FE3-BBF1-8CFF3DB574E9}" sibTransId="{AEAA3DD7-4C97-4E90-82BF-39943131DAEB}"/>
    <dgm:cxn modelId="{B9204023-E384-4D2F-A38D-B2F2DC58907C}" srcId="{8C337D7D-79D3-4715-AAD4-9C8C8E6FB9E8}" destId="{2FC6790F-44FD-4952-B39A-728A26092BBD}" srcOrd="1" destOrd="0" parTransId="{714132B5-77C1-42A8-8B19-DDA033FBB605}" sibTransId="{44C4C443-A33F-4A7F-A125-8CB7234FCA5D}"/>
    <dgm:cxn modelId="{51FAEE00-6527-458E-A80E-C3FC7A8AAF80}" srcId="{CEDE43B9-316B-4CC7-AE4B-C709F6A9B496}" destId="{05A1F357-880A-4C1C-9191-E18DC26AAC79}" srcOrd="1" destOrd="0" parTransId="{E37E718C-2A41-49FF-91BC-0F9E0764BBAD}" sibTransId="{FF946E60-DC90-4F26-9919-14065BC02A1D}"/>
    <dgm:cxn modelId="{CF4219BE-AB6E-4292-83C0-388E88C183D6}" srcId="{CEDE43B9-316B-4CC7-AE4B-C709F6A9B496}" destId="{EC901D74-3ECA-4AC9-91BA-C39776741EEF}" srcOrd="2" destOrd="0" parTransId="{31D5DAB9-5FC3-4FE8-BA31-D77FE38547B5}" sibTransId="{FF74160E-FE60-43BE-8654-85CE46E693EA}"/>
    <dgm:cxn modelId="{3FB9E19F-A592-4055-8928-67D48D2FD24F}" srcId="{8C337D7D-79D3-4715-AAD4-9C8C8E6FB9E8}" destId="{307EB089-76C2-4AED-9F5D-7E982CEA8743}" srcOrd="3" destOrd="0" parTransId="{205EA316-2FFC-4F08-B46B-CFE821BB4320}" sibTransId="{2E4F6E1B-D72D-48BF-ACE1-C2C97914BC33}"/>
    <dgm:cxn modelId="{A5C85918-E541-4E5E-B563-75AC8A3C41C6}" type="presOf" srcId="{2FC6790F-44FD-4952-B39A-728A26092BBD}" destId="{2965BD77-FD51-4322-B6D4-56DA00876E2A}" srcOrd="0" destOrd="0" presId="urn:microsoft.com/office/officeart/2005/8/layout/vList5"/>
    <dgm:cxn modelId="{6007D1AF-92D9-424D-9E47-C0297101EEB2}" type="presOf" srcId="{64BCD6BC-D422-4BB8-96E5-F717B8834085}" destId="{2F9BB91E-AB7B-44A9-88F7-D53CA4E7B50B}" srcOrd="0" destOrd="0" presId="urn:microsoft.com/office/officeart/2005/8/layout/vList5"/>
    <dgm:cxn modelId="{FC9EFB8C-391D-4B1A-BA1E-90D7A40667FB}" type="presOf" srcId="{E54976EE-57F2-4441-A377-678521DB6D3B}" destId="{B8656535-4674-43A6-97C5-F51FA54A0941}" srcOrd="0" destOrd="0" presId="urn:microsoft.com/office/officeart/2005/8/layout/vList5"/>
    <dgm:cxn modelId="{9F261688-4ABA-4822-8EC4-A759DC2B8709}" srcId="{2FC6790F-44FD-4952-B39A-728A26092BBD}" destId="{CA2910DC-60C7-4224-B2A1-0A44E0AF3A31}" srcOrd="0" destOrd="0" parTransId="{98631C6F-5F8A-43A7-A3B8-4EF817E64681}" sibTransId="{D281AA2D-FBA1-4381-8A70-825FA4B8896C}"/>
    <dgm:cxn modelId="{7DB9B98B-2B70-4929-B7A6-EF96DB7CACAF}" srcId="{8C337D7D-79D3-4715-AAD4-9C8C8E6FB9E8}" destId="{64BCD6BC-D422-4BB8-96E5-F717B8834085}" srcOrd="0" destOrd="0" parTransId="{4311E90C-C88E-42C4-9B0E-1269B8C45B4C}" sibTransId="{4B95937A-6A55-4257-9B04-491DDAEA68F0}"/>
    <dgm:cxn modelId="{E9F9A38C-C36A-4713-B2B9-E348D5038182}" type="presOf" srcId="{CA2910DC-60C7-4224-B2A1-0A44E0AF3A31}" destId="{5894138C-0F45-48A4-8055-E955E6512097}" srcOrd="0" destOrd="0" presId="urn:microsoft.com/office/officeart/2005/8/layout/vList5"/>
    <dgm:cxn modelId="{EA79A0CC-0273-455B-9D7C-945C97067655}" type="presOf" srcId="{8C337D7D-79D3-4715-AAD4-9C8C8E6FB9E8}" destId="{3D73F68F-85F3-4B86-9A84-CAD3BF9D59D0}" srcOrd="0" destOrd="0" presId="urn:microsoft.com/office/officeart/2005/8/layout/vList5"/>
    <dgm:cxn modelId="{F54C2D43-4BF0-46B3-80B2-426AF418C6F8}" srcId="{CEDE43B9-316B-4CC7-AE4B-C709F6A9B496}" destId="{12C724FD-03EC-4341-93FE-48315E5ECC02}" srcOrd="3" destOrd="0" parTransId="{07134A5C-743E-4D13-9E89-C17E87171FF4}" sibTransId="{BFAE710C-6E20-4D3F-975A-C6882AC4EB0C}"/>
    <dgm:cxn modelId="{30673DDD-053D-496D-A18B-F942481276F3}" type="presOf" srcId="{307EB089-76C2-4AED-9F5D-7E982CEA8743}" destId="{EC359475-1E86-4F07-B373-5F47E2B2D34C}" srcOrd="0" destOrd="0" presId="urn:microsoft.com/office/officeart/2005/8/layout/vList5"/>
    <dgm:cxn modelId="{C52543BD-9AE1-45F6-9017-34614BE879B3}" srcId="{64BCD6BC-D422-4BB8-96E5-F717B8834085}" destId="{6B3F6002-AC7C-4675-82FB-8AA75130B0E9}" srcOrd="0" destOrd="0" parTransId="{E9A2A1BD-8F10-4F82-85DA-292883A0830B}" sibTransId="{AD2C7D54-37FF-48DD-ADC2-D96040910079}"/>
    <dgm:cxn modelId="{358C3BAD-C54D-434D-B8EB-ED5A1C334755}" srcId="{8C337D7D-79D3-4715-AAD4-9C8C8E6FB9E8}" destId="{CEDE43B9-316B-4CC7-AE4B-C709F6A9B496}" srcOrd="2" destOrd="0" parTransId="{909A40C1-E4E5-4376-BAA8-779102AE9E43}" sibTransId="{2D4F8376-266F-4BD5-AB1B-15558B5A27FA}"/>
    <dgm:cxn modelId="{2B0C67DA-4296-4ED5-B52E-80D7AD06BD30}" type="presOf" srcId="{EC901D74-3ECA-4AC9-91BA-C39776741EEF}" destId="{B8656535-4674-43A6-97C5-F51FA54A0941}" srcOrd="0" destOrd="2" presId="urn:microsoft.com/office/officeart/2005/8/layout/vList5"/>
    <dgm:cxn modelId="{73C32E07-4937-49D4-B73E-95A4CFEAFC8A}" type="presParOf" srcId="{3D73F68F-85F3-4B86-9A84-CAD3BF9D59D0}" destId="{F4114E5C-16DB-4B2F-8046-E80806C4A932}" srcOrd="0" destOrd="0" presId="urn:microsoft.com/office/officeart/2005/8/layout/vList5"/>
    <dgm:cxn modelId="{6E588F4B-D45C-44CC-857F-25E8711871D2}" type="presParOf" srcId="{F4114E5C-16DB-4B2F-8046-E80806C4A932}" destId="{2F9BB91E-AB7B-44A9-88F7-D53CA4E7B50B}" srcOrd="0" destOrd="0" presId="urn:microsoft.com/office/officeart/2005/8/layout/vList5"/>
    <dgm:cxn modelId="{2FC623B2-C0FA-4F0B-B8F9-FDD43A314039}" type="presParOf" srcId="{F4114E5C-16DB-4B2F-8046-E80806C4A932}" destId="{BA2451ED-9A8E-4320-A150-A415D48DD563}" srcOrd="1" destOrd="0" presId="urn:microsoft.com/office/officeart/2005/8/layout/vList5"/>
    <dgm:cxn modelId="{44AB305D-D4FA-46A4-819A-ACF571EC4294}" type="presParOf" srcId="{3D73F68F-85F3-4B86-9A84-CAD3BF9D59D0}" destId="{7B7E064C-5C16-49B1-ACFB-6F4F8116D749}" srcOrd="1" destOrd="0" presId="urn:microsoft.com/office/officeart/2005/8/layout/vList5"/>
    <dgm:cxn modelId="{9ACBC80D-EFC2-4123-86BE-50F027763AA1}" type="presParOf" srcId="{3D73F68F-85F3-4B86-9A84-CAD3BF9D59D0}" destId="{728AAEE0-BBCA-4344-9B92-51CABC580C6E}" srcOrd="2" destOrd="0" presId="urn:microsoft.com/office/officeart/2005/8/layout/vList5"/>
    <dgm:cxn modelId="{A6D9C686-FBB0-454A-BA14-CB7FB5228C98}" type="presParOf" srcId="{728AAEE0-BBCA-4344-9B92-51CABC580C6E}" destId="{2965BD77-FD51-4322-B6D4-56DA00876E2A}" srcOrd="0" destOrd="0" presId="urn:microsoft.com/office/officeart/2005/8/layout/vList5"/>
    <dgm:cxn modelId="{D3704D8A-9B18-4E69-816C-D6303FDFBD4F}" type="presParOf" srcId="{728AAEE0-BBCA-4344-9B92-51CABC580C6E}" destId="{5894138C-0F45-48A4-8055-E955E6512097}" srcOrd="1" destOrd="0" presId="urn:microsoft.com/office/officeart/2005/8/layout/vList5"/>
    <dgm:cxn modelId="{71BFF292-3FCE-4127-877B-BAFE192C44C1}" type="presParOf" srcId="{3D73F68F-85F3-4B86-9A84-CAD3BF9D59D0}" destId="{C0F776B9-D5A5-4E31-9842-206036A376DB}" srcOrd="3" destOrd="0" presId="urn:microsoft.com/office/officeart/2005/8/layout/vList5"/>
    <dgm:cxn modelId="{C8904A02-B821-4F1B-A259-740CC160E20A}" type="presParOf" srcId="{3D73F68F-85F3-4B86-9A84-CAD3BF9D59D0}" destId="{BD697D65-19AB-4CF3-A0FC-CA2CCBA25D51}" srcOrd="4" destOrd="0" presId="urn:microsoft.com/office/officeart/2005/8/layout/vList5"/>
    <dgm:cxn modelId="{13DB01BD-7509-4671-A64B-A61D91727C92}" type="presParOf" srcId="{BD697D65-19AB-4CF3-A0FC-CA2CCBA25D51}" destId="{F2058CB8-2CE3-4350-9152-120D4315BE65}" srcOrd="0" destOrd="0" presId="urn:microsoft.com/office/officeart/2005/8/layout/vList5"/>
    <dgm:cxn modelId="{7D1F07BD-7252-4FD1-BB9C-2006F343B4CC}" type="presParOf" srcId="{BD697D65-19AB-4CF3-A0FC-CA2CCBA25D51}" destId="{B8656535-4674-43A6-97C5-F51FA54A0941}" srcOrd="1" destOrd="0" presId="urn:microsoft.com/office/officeart/2005/8/layout/vList5"/>
    <dgm:cxn modelId="{31A7F7DC-22D3-4445-A06E-59774241A062}" type="presParOf" srcId="{3D73F68F-85F3-4B86-9A84-CAD3BF9D59D0}" destId="{C81467E8-796C-4530-847C-A6C6E19F1706}" srcOrd="5" destOrd="0" presId="urn:microsoft.com/office/officeart/2005/8/layout/vList5"/>
    <dgm:cxn modelId="{C27EB429-9D4B-4203-A80D-F754E1425BE8}" type="presParOf" srcId="{3D73F68F-85F3-4B86-9A84-CAD3BF9D59D0}" destId="{5B262B92-2F12-4A11-AE7B-4834F5C8A548}" srcOrd="6" destOrd="0" presId="urn:microsoft.com/office/officeart/2005/8/layout/vList5"/>
    <dgm:cxn modelId="{7F30C7EE-490C-4556-B34C-6E9A196F221B}" type="presParOf" srcId="{5B262B92-2F12-4A11-AE7B-4834F5C8A548}" destId="{EC359475-1E86-4F07-B373-5F47E2B2D34C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2451ED-9A8E-4320-A150-A415D48DD563}">
      <dsp:nvSpPr>
        <dsp:cNvPr id="0" name=""/>
        <dsp:cNvSpPr/>
      </dsp:nvSpPr>
      <dsp:spPr>
        <a:xfrm rot="5400000">
          <a:off x="5247399" y="-2196788"/>
          <a:ext cx="697457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marR="0" lvl="1" indent="0" algn="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he-IL" sz="1800" kern="1200" dirty="0" smtClean="0">
              <a:latin typeface="Calibri" pitchFamily="34" charset="0"/>
              <a:cs typeface="Calibri" pitchFamily="34" charset="0"/>
            </a:rPr>
            <a:t>תרופות שאינן מכוסות בסל או </a:t>
          </a:r>
          <a:r>
            <a:rPr lang="he-IL" sz="1800" kern="1200" dirty="0" err="1" smtClean="0">
              <a:latin typeface="Calibri" pitchFamily="34" charset="0"/>
              <a:cs typeface="Calibri" pitchFamily="34" charset="0"/>
            </a:rPr>
            <a:t>בשב"ן</a:t>
          </a:r>
          <a:r>
            <a:rPr lang="he-IL" sz="1800" kern="1200" dirty="0" smtClean="0">
              <a:latin typeface="Calibri" pitchFamily="34" charset="0"/>
              <a:cs typeface="Calibri" pitchFamily="34" charset="0"/>
            </a:rPr>
            <a:t> ,בסכומים של עד 3,000,000 ₪  מתחדש </a:t>
          </a:r>
          <a:endParaRPr lang="he-IL" sz="1800" kern="1200" dirty="0">
            <a:latin typeface="Calibri" pitchFamily="34" charset="0"/>
            <a:cs typeface="Calibri" pitchFamily="34" charset="0"/>
          </a:endParaRPr>
        </a:p>
      </dsp:txBody>
      <dsp:txXfrm rot="-5400000">
        <a:off x="2962656" y="122002"/>
        <a:ext cx="5232897" cy="629363"/>
      </dsp:txXfrm>
    </dsp:sp>
    <dsp:sp modelId="{2F9BB91E-AB7B-44A9-88F7-D53CA4E7B50B}">
      <dsp:nvSpPr>
        <dsp:cNvPr id="0" name=""/>
        <dsp:cNvSpPr/>
      </dsp:nvSpPr>
      <dsp:spPr>
        <a:xfrm>
          <a:off x="0" y="772"/>
          <a:ext cx="2962656" cy="87182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>
              <a:latin typeface="Calibri" pitchFamily="34" charset="0"/>
              <a:cs typeface="Calibri" pitchFamily="34" charset="0"/>
            </a:rPr>
            <a:t>תרופות</a:t>
          </a:r>
          <a:endParaRPr lang="he-IL" sz="2400" kern="1200" dirty="0">
            <a:latin typeface="Calibri" pitchFamily="34" charset="0"/>
            <a:cs typeface="Calibri" pitchFamily="34" charset="0"/>
          </a:endParaRPr>
        </a:p>
      </dsp:txBody>
      <dsp:txXfrm>
        <a:off x="42559" y="43331"/>
        <a:ext cx="2877538" cy="786704"/>
      </dsp:txXfrm>
    </dsp:sp>
    <dsp:sp modelId="{5894138C-0F45-48A4-8055-E955E6512097}">
      <dsp:nvSpPr>
        <dsp:cNvPr id="0" name=""/>
        <dsp:cNvSpPr/>
      </dsp:nvSpPr>
      <dsp:spPr>
        <a:xfrm rot="5400000">
          <a:off x="5247399" y="-1281374"/>
          <a:ext cx="697457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1800" kern="1200" dirty="0" smtClean="0">
              <a:latin typeface="Calibri" pitchFamily="34" charset="0"/>
              <a:cs typeface="Calibri" pitchFamily="34" charset="0"/>
            </a:rPr>
            <a:t>השתלות בחו"ל ,טיפולים מיוחדים בחו"ל  ,ניתוחים ומחליפי ניתוח בחו"ל </a:t>
          </a:r>
          <a:endParaRPr lang="he-IL" sz="1800" kern="1200" dirty="0">
            <a:latin typeface="Calibri" pitchFamily="34" charset="0"/>
            <a:cs typeface="Calibri" pitchFamily="34" charset="0"/>
          </a:endParaRPr>
        </a:p>
      </dsp:txBody>
      <dsp:txXfrm rot="-5400000">
        <a:off x="2962656" y="1037416"/>
        <a:ext cx="5232897" cy="629363"/>
      </dsp:txXfrm>
    </dsp:sp>
    <dsp:sp modelId="{2965BD77-FD51-4322-B6D4-56DA00876E2A}">
      <dsp:nvSpPr>
        <dsp:cNvPr id="0" name=""/>
        <dsp:cNvSpPr/>
      </dsp:nvSpPr>
      <dsp:spPr>
        <a:xfrm>
          <a:off x="0" y="916185"/>
          <a:ext cx="2962656" cy="87182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>
              <a:latin typeface="Calibri" pitchFamily="34" charset="0"/>
              <a:cs typeface="Calibri" pitchFamily="34" charset="0"/>
            </a:rPr>
            <a:t>רפואת חו"ל</a:t>
          </a:r>
          <a:endParaRPr lang="he-IL" sz="2400" kern="1200" dirty="0">
            <a:latin typeface="Calibri" pitchFamily="34" charset="0"/>
            <a:cs typeface="Calibri" pitchFamily="34" charset="0"/>
          </a:endParaRPr>
        </a:p>
      </dsp:txBody>
      <dsp:txXfrm>
        <a:off x="42559" y="958744"/>
        <a:ext cx="2877538" cy="786704"/>
      </dsp:txXfrm>
    </dsp:sp>
    <dsp:sp modelId="{B8656535-4674-43A6-97C5-F51FA54A0941}">
      <dsp:nvSpPr>
        <dsp:cNvPr id="0" name=""/>
        <dsp:cNvSpPr/>
      </dsp:nvSpPr>
      <dsp:spPr>
        <a:xfrm rot="5400000">
          <a:off x="4881217" y="92357"/>
          <a:ext cx="1407972" cy="5256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1800" kern="1200" dirty="0" smtClean="0">
              <a:latin typeface="Calibri" pitchFamily="34" charset="0"/>
              <a:cs typeface="Calibri" pitchFamily="34" charset="0"/>
            </a:rPr>
            <a:t>ניתוחים אצל מיטב המנתחים</a:t>
          </a:r>
          <a:endParaRPr lang="he-IL" sz="1800" kern="1200" dirty="0">
            <a:latin typeface="Calibri" pitchFamily="34" charset="0"/>
            <a:cs typeface="Calibri" pitchFamily="34" charset="0"/>
          </a:endParaRPr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1800" kern="1200" dirty="0" smtClean="0">
              <a:latin typeface="Calibri" pitchFamily="34" charset="0"/>
              <a:cs typeface="Calibri" pitchFamily="34" charset="0"/>
            </a:rPr>
            <a:t>קיצור זמני המתנה</a:t>
          </a:r>
          <a:endParaRPr lang="he-IL" sz="1800" kern="1200" dirty="0">
            <a:latin typeface="Calibri" pitchFamily="34" charset="0"/>
            <a:cs typeface="Calibri" pitchFamily="34" charset="0"/>
          </a:endParaRPr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1800" kern="1200" dirty="0" smtClean="0">
              <a:latin typeface="Calibri" pitchFamily="34" charset="0"/>
              <a:cs typeface="Calibri" pitchFamily="34" charset="0"/>
            </a:rPr>
            <a:t>בחירת מיקום הניתוח</a:t>
          </a:r>
          <a:endParaRPr lang="he-IL" sz="1800" kern="1200" dirty="0">
            <a:latin typeface="Calibri" pitchFamily="34" charset="0"/>
            <a:cs typeface="Calibri" pitchFamily="34" charset="0"/>
          </a:endParaRPr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1800" kern="1200" dirty="0" smtClean="0">
              <a:latin typeface="Calibri" pitchFamily="34" charset="0"/>
              <a:cs typeface="Calibri" pitchFamily="34" charset="0"/>
            </a:rPr>
            <a:t>טכנולוגיות מתקדמות ברפואה – מחליפי ניתוח</a:t>
          </a:r>
          <a:endParaRPr lang="he-IL" sz="1800" kern="1200" dirty="0">
            <a:latin typeface="Calibri" pitchFamily="34" charset="0"/>
            <a:cs typeface="Calibri" pitchFamily="34" charset="0"/>
          </a:endParaRPr>
        </a:p>
      </dsp:txBody>
      <dsp:txXfrm rot="-5400000">
        <a:off x="2956872" y="2085434"/>
        <a:ext cx="5187930" cy="1270508"/>
      </dsp:txXfrm>
    </dsp:sp>
    <dsp:sp modelId="{F2058CB8-2CE3-4350-9152-120D4315BE65}">
      <dsp:nvSpPr>
        <dsp:cNvPr id="0" name=""/>
        <dsp:cNvSpPr/>
      </dsp:nvSpPr>
      <dsp:spPr>
        <a:xfrm>
          <a:off x="0" y="1831599"/>
          <a:ext cx="2956872" cy="177817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>
              <a:latin typeface="Calibri" pitchFamily="34" charset="0"/>
              <a:cs typeface="Calibri" pitchFamily="34" charset="0"/>
            </a:rPr>
            <a:t>ניתוחים ומחליפי ניתוח פרטיים בארץ </a:t>
          </a:r>
          <a:endParaRPr lang="he-IL" sz="2400" kern="1200" dirty="0">
            <a:latin typeface="Calibri" pitchFamily="34" charset="0"/>
            <a:cs typeface="Calibri" pitchFamily="34" charset="0"/>
          </a:endParaRPr>
        </a:p>
      </dsp:txBody>
      <dsp:txXfrm>
        <a:off x="86803" y="1918402"/>
        <a:ext cx="2783266" cy="1604571"/>
      </dsp:txXfrm>
    </dsp:sp>
    <dsp:sp modelId="{EC359475-1E86-4F07-B373-5F47E2B2D34C}">
      <dsp:nvSpPr>
        <dsp:cNvPr id="0" name=""/>
        <dsp:cNvSpPr/>
      </dsp:nvSpPr>
      <dsp:spPr>
        <a:xfrm>
          <a:off x="0" y="3653368"/>
          <a:ext cx="2962656" cy="87182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>
              <a:latin typeface="Calibri" pitchFamily="34" charset="0"/>
              <a:cs typeface="Calibri" pitchFamily="34" charset="0"/>
            </a:rPr>
            <a:t>פיצוי כספי לגילוי מחלה קשה</a:t>
          </a:r>
          <a:endParaRPr lang="he-IL" sz="2400" kern="1200" dirty="0">
            <a:latin typeface="Calibri" pitchFamily="34" charset="0"/>
            <a:cs typeface="Calibri" pitchFamily="34" charset="0"/>
          </a:endParaRPr>
        </a:p>
      </dsp:txBody>
      <dsp:txXfrm>
        <a:off x="42559" y="3695927"/>
        <a:ext cx="2877538" cy="7867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FB46B43-2502-4600-A014-B6835F79980C}" type="datetimeFigureOut">
              <a:rPr lang="he-IL" smtClean="0"/>
              <a:t>כ"ג/חשון/תשע"ט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0DF30A3-DA57-4461-8128-218AB03313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70488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DF30A3-DA57-4461-8128-218AB03313AE}" type="slidenum">
              <a:rPr lang="he-IL" smtClean="0"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284160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DF30A3-DA57-4461-8128-218AB03313AE}" type="slidenum">
              <a:rPr lang="he-IL" smtClean="0"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73981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B5CB4-C75B-4643-A564-16E75CEA62BB}" type="datetimeFigureOut">
              <a:rPr lang="he-IL" smtClean="0"/>
              <a:t>כ"ג/חשון/תשע"ט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0950F-2CFB-4623-9720-3032DEAAFCE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8012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B5CB4-C75B-4643-A564-16E75CEA62BB}" type="datetimeFigureOut">
              <a:rPr lang="he-IL" smtClean="0"/>
              <a:t>כ"ג/חשון/תשע"ט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0950F-2CFB-4623-9720-3032DEAAFCE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27905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B5CB4-C75B-4643-A564-16E75CEA62BB}" type="datetimeFigureOut">
              <a:rPr lang="he-IL" smtClean="0"/>
              <a:t>כ"ג/חשון/תשע"ט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0950F-2CFB-4623-9720-3032DEAAFCE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973453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AE94727-D2AE-4931-ABA2-F07F13A2433F}" type="datetime1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he-IL" smtClean="0"/>
              <a:t>כל הזכויות שמורות למרכז שפיס היימן בע"מ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24001" y="148130"/>
            <a:ext cx="71628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524000" y="1447801"/>
            <a:ext cx="7162800" cy="5257799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973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tint val="75000"/>
                  </a:prstClr>
                </a:solidFill>
              </a:rPr>
              <a:t>כל הזכויות שמורות למרכז שפיס היימן</a:t>
            </a: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9BCCD-899B-4582-A655-1E3686B852BD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4344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tint val="75000"/>
                  </a:prstClr>
                </a:solidFill>
              </a:rPr>
              <a:t>כל הזכויות שמורות למרכז שפיס היימן</a:t>
            </a: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9BCCD-899B-4582-A655-1E3686B852BD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5486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tint val="75000"/>
                  </a:prstClr>
                </a:solidFill>
              </a:rPr>
              <a:t>כל הזכויות שמורות למרכז שפיס היימן</a:t>
            </a: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9BCCD-899B-4582-A655-1E3686B852BD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4681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tint val="75000"/>
                  </a:prstClr>
                </a:solidFill>
              </a:rPr>
              <a:t>כל הזכויות שמורות למרכז שפיס היימן</a:t>
            </a: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9BCCD-899B-4582-A655-1E3686B852BD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2306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tint val="75000"/>
                  </a:prstClr>
                </a:solidFill>
              </a:rPr>
              <a:t>כל הזכויות שמורות למרכז שפיס היימן</a:t>
            </a: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9BCCD-899B-4582-A655-1E3686B852BD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1952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tint val="75000"/>
                  </a:prstClr>
                </a:solidFill>
              </a:rPr>
              <a:t>כל הזכויות שמורות למרכז שפיס היימן</a:t>
            </a: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9BCCD-899B-4582-A655-1E3686B852BD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108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tint val="75000"/>
                  </a:prstClr>
                </a:solidFill>
              </a:rPr>
              <a:t>כל הזכויות שמורות למרכז שפיס היימן</a:t>
            </a: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9BCCD-899B-4582-A655-1E3686B852BD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413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212319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tint val="75000"/>
                  </a:prstClr>
                </a:solidFill>
              </a:rPr>
              <a:t>כל הזכויות שמורות למרכז שפיס היימן</a:t>
            </a: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9BCCD-899B-4582-A655-1E3686B852BD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5985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tint val="75000"/>
                  </a:prstClr>
                </a:solidFill>
              </a:rPr>
              <a:t>כל הזכויות שמורות למרכז שפיס היימן</a:t>
            </a: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9BCCD-899B-4582-A655-1E3686B852BD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4551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tint val="75000"/>
                  </a:prstClr>
                </a:solidFill>
              </a:rPr>
              <a:t>כל הזכויות שמורות למרכז שפיס היימן</a:t>
            </a: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9BCCD-899B-4582-A655-1E3686B852BD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0449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solidFill>
                  <a:prstClr val="black">
                    <a:tint val="75000"/>
                  </a:prstClr>
                </a:solidFill>
              </a:rPr>
              <a:t>כל הזכויות שמורות למרכז שפיס היימן</a:t>
            </a: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9BCCD-899B-4582-A655-1E3686B852BD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6941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פריסה מותאמת איש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1663" cy="1135062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B91B8-971B-48C6-8647-881D619DD5F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417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B5CB4-C75B-4643-A564-16E75CEA62BB}" type="datetimeFigureOut">
              <a:rPr lang="he-IL" smtClean="0"/>
              <a:t>כ"ג/חשון/תשע"ט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0950F-2CFB-4623-9720-3032DEAAFCE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77632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B5CB4-C75B-4643-A564-16E75CEA62BB}" type="datetimeFigureOut">
              <a:rPr lang="he-IL" smtClean="0"/>
              <a:t>כ"ג/חשון/תשע"ט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0950F-2CFB-4623-9720-3032DEAAFCE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434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B5CB4-C75B-4643-A564-16E75CEA62BB}" type="datetimeFigureOut">
              <a:rPr lang="he-IL" smtClean="0"/>
              <a:t>כ"ג/חשון/תשע"ט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0950F-2CFB-4623-9720-3032DEAAFCE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15785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B5CB4-C75B-4643-A564-16E75CEA62BB}" type="datetimeFigureOut">
              <a:rPr lang="he-IL" smtClean="0"/>
              <a:t>כ"ג/חשון/תשע"ט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0950F-2CFB-4623-9720-3032DEAAFCE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73186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B5CB4-C75B-4643-A564-16E75CEA62BB}" type="datetimeFigureOut">
              <a:rPr lang="he-IL" smtClean="0"/>
              <a:t>כ"ג/חשון/תשע"ט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0950F-2CFB-4623-9720-3032DEAAFCE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00366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B5CB4-C75B-4643-A564-16E75CEA62BB}" type="datetimeFigureOut">
              <a:rPr lang="he-IL" smtClean="0"/>
              <a:t>כ"ג/חשון/תשע"ט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0950F-2CFB-4623-9720-3032DEAAFCE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84277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B5CB4-C75B-4643-A564-16E75CEA62BB}" type="datetimeFigureOut">
              <a:rPr lang="he-IL" smtClean="0"/>
              <a:t>כ"ג/חשון/תשע"ט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0950F-2CFB-4623-9720-3032DEAAFCE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68884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B5CB4-C75B-4643-A564-16E75CEA62BB}" type="datetimeFigureOut">
              <a:rPr lang="he-IL" smtClean="0"/>
              <a:t>כ"ג/חשון/תשע"ט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0950F-2CFB-4623-9720-3032DEAAFCE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85026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e-IL" smtClean="0">
                <a:solidFill>
                  <a:prstClr val="black">
                    <a:tint val="75000"/>
                  </a:prstClr>
                </a:solidFill>
              </a:rPr>
              <a:t>כל הזכויות שמורות למרכז שפיס היימן</a:t>
            </a: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9BCCD-899B-4582-A655-1E3686B852BD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789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e-IL" sz="3600" b="1" dirty="0" smtClean="0">
                <a:solidFill>
                  <a:srgbClr val="1B75B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מערך ניהול סיכונים </a:t>
            </a:r>
            <a:br>
              <a:rPr lang="he-IL" sz="3600" b="1" dirty="0" smtClean="0">
                <a:solidFill>
                  <a:srgbClr val="1B75B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he-IL" sz="3600" b="1" dirty="0" smtClean="0">
                <a:solidFill>
                  <a:srgbClr val="1B75B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ביטוחי פרט </a:t>
            </a:r>
            <a:endParaRPr lang="he-IL" sz="3600" b="1" dirty="0">
              <a:solidFill>
                <a:srgbClr val="1B75BB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11760" y="5301208"/>
            <a:ext cx="41044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dirty="0" smtClean="0">
                <a:solidFill>
                  <a:srgbClr val="F6932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חני שפיס</a:t>
            </a:r>
            <a:endParaRPr lang="he-IL" dirty="0">
              <a:solidFill>
                <a:srgbClr val="F6932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02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2206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5940152" y="1807071"/>
            <a:ext cx="3203848" cy="507831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1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940152" y="-27384"/>
            <a:ext cx="3203848" cy="1844825"/>
          </a:xfrm>
        </p:spPr>
        <p:txBody>
          <a:bodyPr>
            <a:normAutofit fontScale="90000"/>
          </a:bodyPr>
          <a:lstStyle/>
          <a:p>
            <a:r>
              <a:rPr lang="he-IL" sz="3600" b="1" dirty="0">
                <a:solidFill>
                  <a:srgbClr val="1B75B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"כיצד לנהל סיכונים ליחיד ולמשפחה?"</a:t>
            </a:r>
            <a:r>
              <a:rPr lang="en-US" sz="4000" b="1" dirty="0" smtClean="0">
                <a:solidFill>
                  <a:srgbClr val="1B75B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he-IL" sz="4000" b="1" dirty="0">
              <a:solidFill>
                <a:srgbClr val="1B75BB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0"/>
            <a:ext cx="5940152" cy="685800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endParaRPr lang="he-IL" sz="1800" dirty="0">
              <a:solidFill>
                <a:srgbClr val="4D4D4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4656" y="2708920"/>
            <a:ext cx="3203848" cy="3672408"/>
          </a:xfrm>
          <a:prstGeom prst="rect">
            <a:avLst/>
          </a:prstGeom>
        </p:spPr>
      </p:pic>
      <p:sp>
        <p:nvSpPr>
          <p:cNvPr id="4" name="מלבן מעוגל 3"/>
          <p:cNvSpPr/>
          <p:nvPr/>
        </p:nvSpPr>
        <p:spPr>
          <a:xfrm>
            <a:off x="899592" y="1278405"/>
            <a:ext cx="4032448" cy="576064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he-IL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"חובה"</a:t>
            </a:r>
            <a:r>
              <a:rPr lang="en-US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MUST HAVE  </a:t>
            </a:r>
            <a:endParaRPr lang="he-IL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endParaRPr lang="he-IL" dirty="0"/>
          </a:p>
        </p:txBody>
      </p:sp>
      <p:sp>
        <p:nvSpPr>
          <p:cNvPr id="6" name="מלבן מעוגל 5"/>
          <p:cNvSpPr/>
          <p:nvPr/>
        </p:nvSpPr>
        <p:spPr>
          <a:xfrm>
            <a:off x="899592" y="3012095"/>
            <a:ext cx="4032448" cy="576064"/>
          </a:xfrm>
          <a:prstGeom prst="roundRect">
            <a:avLst/>
          </a:prstGeom>
          <a:solidFill>
            <a:srgbClr val="F693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" </a:t>
            </a:r>
            <a:r>
              <a:rPr lang="he-IL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צריך"</a:t>
            </a:r>
            <a:r>
              <a:rPr lang="en-US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</a:t>
            </a:r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SHOULD HAVE   </a:t>
            </a:r>
            <a:r>
              <a:rPr lang="he-IL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he-IL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he-IL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מלבן מעוגל 6"/>
          <p:cNvSpPr/>
          <p:nvPr/>
        </p:nvSpPr>
        <p:spPr>
          <a:xfrm>
            <a:off x="894535" y="4653136"/>
            <a:ext cx="4032448" cy="576064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NICE TO </a:t>
            </a:r>
            <a:r>
              <a:rPr lang="en-US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HAVE </a:t>
            </a:r>
            <a:r>
              <a:rPr lang="he-IL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he-IL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he-IL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he-IL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מעגל "מפנק"</a:t>
            </a:r>
          </a:p>
        </p:txBody>
      </p:sp>
    </p:spTree>
    <p:extLst>
      <p:ext uri="{BB962C8B-B14F-4D97-AF65-F5344CB8AC3E}">
        <p14:creationId xmlns:p14="http://schemas.microsoft.com/office/powerpoint/2010/main" val="83490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5940152" y="1807071"/>
            <a:ext cx="3203848" cy="507831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1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940152" y="-27384"/>
            <a:ext cx="3203848" cy="1844825"/>
          </a:xfrm>
        </p:spPr>
        <p:txBody>
          <a:bodyPr>
            <a:normAutofit/>
          </a:bodyPr>
          <a:lstStyle/>
          <a:p>
            <a:r>
              <a:rPr lang="he-IL" sz="3200" b="1" dirty="0">
                <a:solidFill>
                  <a:srgbClr val="1B75B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"כיצד לנהל סיכונים ליחיד ולמשפחה?"</a:t>
            </a:r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4656" y="2708920"/>
            <a:ext cx="3203848" cy="3672408"/>
          </a:xfrm>
          <a:prstGeom prst="rect">
            <a:avLst/>
          </a:prstGeom>
        </p:spPr>
      </p:pic>
      <p:sp>
        <p:nvSpPr>
          <p:cNvPr id="4" name="מלבן מעוגל 3"/>
          <p:cNvSpPr/>
          <p:nvPr/>
        </p:nvSpPr>
        <p:spPr>
          <a:xfrm>
            <a:off x="953852" y="476672"/>
            <a:ext cx="4032448" cy="576064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הגנות "חובה"</a:t>
            </a:r>
            <a:r>
              <a:rPr lang="en-US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HAVE  </a:t>
            </a:r>
            <a:r>
              <a:rPr lang="he-IL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MUST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0"/>
            <a:ext cx="5940152" cy="685800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1800" b="1" dirty="0" smtClean="0">
              <a:solidFill>
                <a:srgbClr val="4D4D4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en-US" sz="1800" b="1" dirty="0">
              <a:solidFill>
                <a:srgbClr val="4D4D4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en-US" sz="1800" b="1" dirty="0" smtClean="0">
              <a:solidFill>
                <a:srgbClr val="4D4D4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en-US" sz="1800" b="1" dirty="0" smtClean="0">
              <a:solidFill>
                <a:srgbClr val="4D4D4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he-IL" sz="1800" b="1" u="sng" dirty="0" smtClean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ביטוח בריאות פרטי </a:t>
            </a:r>
            <a:endParaRPr lang="he-IL" sz="1800" b="1" u="sng" dirty="0">
              <a:solidFill>
                <a:srgbClr val="4D4D4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he-IL" sz="1800" b="1" dirty="0" smtClean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משלים </a:t>
            </a:r>
            <a:r>
              <a:rPr lang="he-IL" sz="1800" b="1" dirty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לביטוח בריאות ממלכתי </a:t>
            </a:r>
          </a:p>
          <a:p>
            <a:pPr marL="0" indent="0">
              <a:buNone/>
            </a:pPr>
            <a:r>
              <a:rPr lang="he-IL" sz="1800" dirty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תרופות מחוץ לסל </a:t>
            </a:r>
          </a:p>
          <a:p>
            <a:pPr marL="0" indent="0">
              <a:buNone/>
            </a:pPr>
            <a:r>
              <a:rPr lang="he-IL" sz="1800" dirty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רפואת חו"ל </a:t>
            </a:r>
            <a:r>
              <a:rPr lang="he-IL" sz="1800" dirty="0" smtClean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(השתלות וטיפולים מיוחדים </a:t>
            </a:r>
            <a:r>
              <a:rPr lang="he-IL" sz="1800" dirty="0" err="1" smtClean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בחו"ל,ניתוחים</a:t>
            </a:r>
            <a:r>
              <a:rPr lang="he-IL" sz="1800" dirty="0" smtClean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he-IL" sz="1800" dirty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ומחליפי ניתוח </a:t>
            </a:r>
            <a:r>
              <a:rPr lang="he-IL" sz="1800" dirty="0" smtClean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בחו"ל)</a:t>
            </a:r>
          </a:p>
          <a:p>
            <a:pPr marL="0" indent="0">
              <a:buNone/>
            </a:pPr>
            <a:r>
              <a:rPr lang="he-IL" sz="1800" b="1" u="sng" dirty="0" smtClean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ביטוח </a:t>
            </a:r>
            <a:r>
              <a:rPr lang="he-IL" sz="1800" b="1" u="sng" dirty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חיים </a:t>
            </a:r>
            <a:endParaRPr lang="he-IL" sz="1800" b="1" u="sng" dirty="0" smtClean="0">
              <a:solidFill>
                <a:srgbClr val="4D4D4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he-IL" sz="1800" b="1" dirty="0" smtClean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משלים </a:t>
            </a:r>
            <a:r>
              <a:rPr lang="he-IL" sz="1800" b="1" dirty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לפנסיית </a:t>
            </a:r>
            <a:r>
              <a:rPr lang="he-IL" sz="1800" b="1" dirty="0" smtClean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שארים </a:t>
            </a:r>
          </a:p>
          <a:p>
            <a:pPr marL="0" indent="0">
              <a:buNone/>
            </a:pPr>
            <a:r>
              <a:rPr lang="he-IL" sz="1800" dirty="0" smtClean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פוליסה הונית משולבת עם הכנסה למשפחה כהשלמה לביטוח שארים של ביטוח לאומי ופנסיה. </a:t>
            </a:r>
          </a:p>
          <a:p>
            <a:pPr marL="0" indent="0">
              <a:buNone/>
            </a:pPr>
            <a:r>
              <a:rPr lang="he-IL" sz="1800" b="1" u="sng" dirty="0" smtClean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פיצוי כספי לגילוי מחלה קשה / תאונה</a:t>
            </a:r>
          </a:p>
          <a:p>
            <a:pPr marL="0" indent="0">
              <a:buNone/>
            </a:pPr>
            <a:r>
              <a:rPr lang="he-IL" sz="1800" b="1" dirty="0" smtClean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משלים </a:t>
            </a:r>
            <a:r>
              <a:rPr lang="he-IL" sz="1800" b="1" dirty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לפנסיית נכות </a:t>
            </a:r>
            <a:r>
              <a:rPr lang="he-IL" sz="1800" b="1" dirty="0" smtClean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(או אובדן כושר עבודה )</a:t>
            </a:r>
          </a:p>
          <a:p>
            <a:pPr marL="0" indent="0">
              <a:buNone/>
            </a:pPr>
            <a:r>
              <a:rPr lang="he-IL" sz="1800" dirty="0" smtClean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סכום ביטוח מינימלי של 12 חודשי שכר, המבטיחים פיצוי כספי מידי בעת גילוי מחלה קשה או תאונה (ללא הוכחת הכנסה ,תקופת המתנה 14 יום ,כולל הגדרה </a:t>
            </a:r>
            <a:r>
              <a:rPr lang="he-IL" sz="1800" dirty="0" err="1" smtClean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עיסוקית</a:t>
            </a:r>
            <a:r>
              <a:rPr lang="he-IL" sz="1800" dirty="0" smtClean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ללא קיזוז )</a:t>
            </a:r>
          </a:p>
          <a:p>
            <a:pPr marL="0" indent="0">
              <a:buNone/>
            </a:pPr>
            <a:r>
              <a:rPr lang="he-IL" sz="1800" b="1" u="sng" dirty="0" smtClean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סיעוד </a:t>
            </a:r>
          </a:p>
          <a:p>
            <a:pPr marL="0" indent="0">
              <a:buNone/>
            </a:pPr>
            <a:r>
              <a:rPr lang="he-IL" sz="1800" dirty="0" smtClean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רכישת ביטוח סיעודי קבוצתי באמצעות קופת החולים כרובד בסיס 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04664"/>
            <a:ext cx="4029075" cy="57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704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5940152" y="1807071"/>
            <a:ext cx="3203848" cy="507831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1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940152" y="-27384"/>
            <a:ext cx="3203848" cy="1844825"/>
          </a:xfrm>
        </p:spPr>
        <p:txBody>
          <a:bodyPr>
            <a:normAutofit/>
          </a:bodyPr>
          <a:lstStyle/>
          <a:p>
            <a:r>
              <a:rPr lang="he-IL" sz="3200" b="1" dirty="0" smtClean="0">
                <a:solidFill>
                  <a:srgbClr val="1B75B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"כיצד </a:t>
            </a:r>
            <a:r>
              <a:rPr lang="he-IL" sz="3200" b="1" dirty="0">
                <a:solidFill>
                  <a:srgbClr val="1B75B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לנהל סיכונים </a:t>
            </a:r>
            <a:r>
              <a:rPr lang="he-IL" sz="3200" b="1" dirty="0" smtClean="0">
                <a:solidFill>
                  <a:srgbClr val="1B75B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ליחיד ולמשפחה</a:t>
            </a:r>
            <a:r>
              <a:rPr lang="he-IL" sz="3200" b="1" dirty="0">
                <a:solidFill>
                  <a:srgbClr val="1B75B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?"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-756592" y="0"/>
            <a:ext cx="6696744" cy="685800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2000" b="1" dirty="0" smtClean="0">
              <a:solidFill>
                <a:srgbClr val="4D4D4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en-US" sz="2000" b="1" dirty="0">
              <a:solidFill>
                <a:srgbClr val="4D4D4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4D4D4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en-US" sz="2000" b="1" dirty="0" smtClean="0">
              <a:solidFill>
                <a:srgbClr val="4D4D4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he-IL" sz="2000" b="1" u="sng" dirty="0" smtClean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הרחבת ביטוח בריאות </a:t>
            </a:r>
          </a:p>
          <a:p>
            <a:pPr marL="0" indent="0">
              <a:buNone/>
            </a:pPr>
            <a:r>
              <a:rPr lang="he-IL" sz="2000" u="sng" dirty="0" smtClean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ניתוחים פרטיים ומחליפי ניתוח בארץ </a:t>
            </a:r>
            <a:r>
              <a:rPr lang="he-IL" sz="2000" dirty="0" smtClean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– קיימים 2 מסלולים מ"השקל הראשון" או משלים </a:t>
            </a:r>
            <a:r>
              <a:rPr lang="he-IL" sz="2000" dirty="0" err="1" smtClean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שב"ן</a:t>
            </a:r>
            <a:r>
              <a:rPr lang="he-IL" sz="2000" dirty="0" smtClean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he-IL" sz="2000" dirty="0">
              <a:solidFill>
                <a:srgbClr val="4D4D4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he-IL" sz="2000" b="1" u="sng" dirty="0" smtClean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פיצוי כספי למחלה קשה </a:t>
            </a:r>
          </a:p>
          <a:p>
            <a:pPr marL="0" indent="0">
              <a:buNone/>
            </a:pPr>
            <a:r>
              <a:rPr lang="he-IL" sz="2000" smtClean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פיצוי כספי באופן </a:t>
            </a:r>
            <a:r>
              <a:rPr lang="he-IL" sz="2000" dirty="0" err="1" smtClean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מיידי</a:t>
            </a:r>
            <a:r>
              <a:rPr lang="he-IL" sz="2000" dirty="0" smtClean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, בעת גילוי מחלה קשה </a:t>
            </a:r>
          </a:p>
          <a:p>
            <a:pPr marL="0" indent="0">
              <a:buNone/>
            </a:pPr>
            <a:r>
              <a:rPr lang="he-IL" sz="2000" dirty="0" smtClean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ניתן לרכוש סכום חד פעמי , פטור ממס, הוני של 600,000 ₪  ( ניתן לרכוש בכמה חברות ביטוח )</a:t>
            </a:r>
            <a:endParaRPr lang="he-IL" sz="2000" b="1" u="sng" dirty="0" smtClean="0">
              <a:solidFill>
                <a:srgbClr val="4D4D4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he-IL" sz="2000" b="1" u="sng" dirty="0" smtClean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נכות ומוות מתאונה</a:t>
            </a:r>
            <a:r>
              <a:rPr lang="he-IL" sz="2000" b="1" u="sng" dirty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תאונות אישיות </a:t>
            </a:r>
            <a:endParaRPr lang="he-IL" sz="2000" b="1" u="sng" dirty="0" smtClean="0">
              <a:solidFill>
                <a:srgbClr val="4D4D4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he-IL" sz="2000" dirty="0" smtClean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הרחבת סכומי פיצוי למקרה תאונה לבעלי סיכון גבוה  צווארון </a:t>
            </a:r>
            <a:r>
              <a:rPr lang="he-IL" sz="2000" dirty="0" err="1" smtClean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כחול,ספורט</a:t>
            </a:r>
            <a:r>
              <a:rPr lang="he-IL" sz="2000" dirty="0" smtClean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אתגרי ולעצמאיים ככיסוי חלקי וזמני לאובדן כושר עבודה .</a:t>
            </a:r>
            <a:endParaRPr lang="he-IL" sz="2000" dirty="0">
              <a:solidFill>
                <a:srgbClr val="4D4D4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he-IL" sz="2000" b="1" u="sng" dirty="0" smtClean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ביטוח סיעודי </a:t>
            </a:r>
          </a:p>
          <a:p>
            <a:pPr marL="0" indent="0">
              <a:buNone/>
            </a:pPr>
            <a:r>
              <a:rPr lang="he-IL" sz="2000" dirty="0" smtClean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השלמת הכיסוי הסיעודי הקיים  בביטוחים הקבוצתיים של קופות החולים ( השלמת סכומים לתקופה המבוטחת </a:t>
            </a:r>
            <a:r>
              <a:rPr lang="he-IL" sz="2000" dirty="0" err="1" smtClean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בקופ"ח,הארכת</a:t>
            </a:r>
            <a:r>
              <a:rPr lang="he-IL" sz="2000" dirty="0" smtClean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תקופת תשלום הפיצוי ,צבירה של ערכי סילוק והרחבת הכיסוי לתאונת </a:t>
            </a:r>
            <a:r>
              <a:rPr lang="he-IL" sz="2000" dirty="0" err="1" smtClean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עבודה,דרכים</a:t>
            </a:r>
            <a:r>
              <a:rPr lang="he-IL" sz="2000" dirty="0" smtClean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ועבודה )</a:t>
            </a:r>
            <a:endParaRPr lang="he-IL" sz="2000" dirty="0">
              <a:solidFill>
                <a:srgbClr val="4D4D4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4656" y="2708920"/>
            <a:ext cx="3203848" cy="3672408"/>
          </a:xfrm>
          <a:prstGeom prst="rect">
            <a:avLst/>
          </a:prstGeom>
        </p:spPr>
      </p:pic>
      <p:sp>
        <p:nvSpPr>
          <p:cNvPr id="7" name="מלבן מעוגל 6"/>
          <p:cNvSpPr/>
          <p:nvPr/>
        </p:nvSpPr>
        <p:spPr>
          <a:xfrm>
            <a:off x="107504" y="548680"/>
            <a:ext cx="5256584" cy="792088"/>
          </a:xfrm>
          <a:prstGeom prst="roundRect">
            <a:avLst/>
          </a:prstGeom>
          <a:solidFill>
            <a:srgbClr val="F693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" </a:t>
            </a:r>
            <a:r>
              <a:rPr lang="he-IL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צריך"</a:t>
            </a:r>
            <a:r>
              <a:rPr lang="en-US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SHOULD HAVE   </a:t>
            </a:r>
            <a:r>
              <a:rPr lang="he-IL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he-IL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he-IL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79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5940152" y="1807071"/>
            <a:ext cx="3203848" cy="507831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1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940152" y="-27384"/>
            <a:ext cx="3203848" cy="1844825"/>
          </a:xfrm>
        </p:spPr>
        <p:txBody>
          <a:bodyPr>
            <a:normAutofit/>
          </a:bodyPr>
          <a:lstStyle/>
          <a:p>
            <a:r>
              <a:rPr lang="he-IL" sz="3200" b="1" dirty="0">
                <a:solidFill>
                  <a:srgbClr val="1B75B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"כיצד לנהל סיכונים ליחיד ולמשפחה?"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0"/>
            <a:ext cx="5940152" cy="685800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US" sz="2400" b="1" dirty="0" smtClean="0">
              <a:solidFill>
                <a:srgbClr val="4D4D4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400" b="1" dirty="0">
              <a:solidFill>
                <a:srgbClr val="4D4D4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400" b="1" dirty="0" smtClean="0">
              <a:solidFill>
                <a:srgbClr val="4D4D4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400" b="1" dirty="0">
              <a:solidFill>
                <a:srgbClr val="4D4D4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400" b="1" dirty="0">
              <a:solidFill>
                <a:srgbClr val="4D4D4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he-IL" sz="2000" b="1" dirty="0" smtClean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רפואה אמבולטורית</a:t>
            </a:r>
            <a:endParaRPr lang="en-US" sz="2000" b="1" dirty="0" smtClean="0">
              <a:solidFill>
                <a:srgbClr val="4D4D4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algn="ctr">
              <a:buNone/>
            </a:pPr>
            <a:r>
              <a:rPr lang="he-IL" sz="2000" b="1" dirty="0" smtClean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חבילת הריון ולידה </a:t>
            </a:r>
          </a:p>
          <a:p>
            <a:pPr marL="0" indent="0" algn="ctr">
              <a:buNone/>
            </a:pPr>
            <a:r>
              <a:rPr lang="he-IL" sz="2000" b="1" dirty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רפואה משלימה </a:t>
            </a:r>
          </a:p>
          <a:p>
            <a:pPr marL="0" indent="0" algn="ctr">
              <a:buNone/>
            </a:pPr>
            <a:r>
              <a:rPr lang="he-IL" sz="2000" b="1" dirty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אבחון </a:t>
            </a:r>
            <a:r>
              <a:rPr lang="he-IL" sz="2000" b="1" dirty="0" smtClean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מהיר</a:t>
            </a:r>
            <a:endParaRPr lang="en-US" sz="2000" b="1" dirty="0" smtClean="0">
              <a:solidFill>
                <a:srgbClr val="4D4D4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algn="ctr">
              <a:buNone/>
            </a:pPr>
            <a:r>
              <a:rPr lang="he-IL" sz="2000" b="1" dirty="0" smtClean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ייעוץ פסיכולוגי</a:t>
            </a:r>
            <a:endParaRPr lang="en-US" sz="2000" b="1" dirty="0" smtClean="0">
              <a:solidFill>
                <a:srgbClr val="4D4D4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algn="ctr">
              <a:buNone/>
            </a:pPr>
            <a:r>
              <a:rPr lang="he-IL" sz="2000" b="1" dirty="0" smtClean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טיפולים להתפתחות הילד</a:t>
            </a:r>
          </a:p>
          <a:p>
            <a:pPr marL="0" indent="0" algn="ctr">
              <a:buNone/>
            </a:pPr>
            <a:r>
              <a:rPr lang="he-IL" sz="2000" b="1" dirty="0" smtClean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אביזרים וטכנולוגיות חדשניות </a:t>
            </a:r>
            <a:endParaRPr lang="en-US" sz="2000" b="1" dirty="0" smtClean="0">
              <a:solidFill>
                <a:srgbClr val="4D4D4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algn="ctr">
              <a:buNone/>
            </a:pPr>
            <a:r>
              <a:rPr lang="he-IL" sz="2000" b="1" dirty="0" smtClean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רופא אישי </a:t>
            </a:r>
          </a:p>
          <a:p>
            <a:pPr marL="0" indent="0" algn="ctr">
              <a:buNone/>
            </a:pPr>
            <a:r>
              <a:rPr lang="he-IL" sz="2000" b="1" dirty="0" smtClean="0">
                <a:solidFill>
                  <a:srgbClr val="4D4D4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ועוד..</a:t>
            </a:r>
            <a:endParaRPr lang="en-US" sz="2000" b="1" dirty="0">
              <a:solidFill>
                <a:srgbClr val="4D4D4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4656" y="2708920"/>
            <a:ext cx="3203848" cy="3672408"/>
          </a:xfrm>
          <a:prstGeom prst="rect">
            <a:avLst/>
          </a:prstGeom>
        </p:spPr>
      </p:pic>
      <p:sp>
        <p:nvSpPr>
          <p:cNvPr id="8" name="מלבן מעוגל 7"/>
          <p:cNvSpPr/>
          <p:nvPr/>
        </p:nvSpPr>
        <p:spPr>
          <a:xfrm>
            <a:off x="755576" y="764704"/>
            <a:ext cx="4680520" cy="1042367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NICE TO </a:t>
            </a:r>
            <a:r>
              <a:rPr lang="en-US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HAVE </a:t>
            </a:r>
            <a:r>
              <a:rPr lang="he-IL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he-IL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he-IL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he-IL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מעגל "מפנק</a:t>
            </a:r>
            <a:r>
              <a:rPr lang="he-IL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"</a:t>
            </a:r>
          </a:p>
          <a:p>
            <a:pPr algn="ctr"/>
            <a:r>
              <a:rPr lang="he-IL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נספחים וכתבי שרות </a:t>
            </a:r>
            <a:endParaRPr lang="he-IL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43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-324544" y="476672"/>
            <a:ext cx="8229600" cy="1143000"/>
          </a:xfrm>
        </p:spPr>
        <p:txBody>
          <a:bodyPr>
            <a:normAutofit/>
          </a:bodyPr>
          <a:lstStyle/>
          <a:p>
            <a:r>
              <a:rPr lang="he-IL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     ביטוחים יסודיים בביטוח הפרטי </a:t>
            </a:r>
            <a:endParaRPr lang="he-IL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מציין מיקום תוכן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749634"/>
              </p:ext>
            </p:extLst>
          </p:nvPr>
        </p:nvGraphicFramePr>
        <p:xfrm>
          <a:off x="323528" y="155679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9BCCD-899B-4582-A655-1E3686B852BD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347864" y="5498564"/>
            <a:ext cx="5215508" cy="40862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 smtClean="0">
                <a:solidFill>
                  <a:prstClr val="black"/>
                </a:solidFill>
                <a:cs typeface="Calibri" pitchFamily="34" charset="0"/>
              </a:rPr>
              <a:t>תשלום כספי  חד פעמי  בעת גילוי מחלה קשה ( לפי רשימה)</a:t>
            </a:r>
            <a:endParaRPr lang="he-IL" dirty="0">
              <a:solidFill>
                <a:prstClr val="black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52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e-IL" sz="3200" b="1" dirty="0">
                <a:solidFill>
                  <a:srgbClr val="1B75B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רפורמת הבריאות – מה הפסדנו ?</a:t>
            </a: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9006151"/>
              </p:ext>
            </p:extLst>
          </p:nvPr>
        </p:nvGraphicFramePr>
        <p:xfrm>
          <a:off x="107504" y="1052737"/>
          <a:ext cx="8928992" cy="5692121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4464496"/>
                <a:gridCol w="4464496"/>
              </a:tblGrid>
              <a:tr h="493436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b="1" dirty="0">
                          <a:solidFill>
                            <a:schemeClr val="tx1"/>
                          </a:solidFill>
                          <a:effectLst/>
                        </a:rPr>
                        <a:t>פוליסת ניתוחים בישראל לפני </a:t>
                      </a: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</a:rPr>
                        <a:t>הרפורמה</a:t>
                      </a: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עד 1/16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b="1" dirty="0">
                          <a:solidFill>
                            <a:schemeClr val="tx1"/>
                          </a:solidFill>
                          <a:effectLst/>
                        </a:rPr>
                        <a:t>פוליסת ניתוחים בישראל, אחידה- לאחר </a:t>
                      </a: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</a:rPr>
                        <a:t>הרפורמה</a:t>
                      </a: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החל מ 2/16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21607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שפוי מלא למנתח הסכם </a:t>
                      </a:r>
                      <a:endParaRPr lang="en-US" sz="1400" dirty="0">
                        <a:effectLst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 smtClean="0">
                          <a:effectLst/>
                        </a:rPr>
                        <a:t>מנתחים שאינם בהסכם – תשלום לפי תקרות הסכם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שיפוי מלא למנתח הסכם </a:t>
                      </a:r>
                      <a:endParaRPr lang="en-US" sz="1400" dirty="0">
                        <a:effectLst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b="1" u="sng" dirty="0">
                          <a:effectLst/>
                        </a:rPr>
                        <a:t>אין כיסוי  למנתח שאינו בהסכם </a:t>
                      </a:r>
                      <a:r>
                        <a:rPr lang="he-IL" sz="1400" b="1" u="sng" dirty="0" smtClean="0">
                          <a:effectLst/>
                        </a:rPr>
                        <a:t>( למעט חברות קטנות )</a:t>
                      </a:r>
                      <a:endParaRPr lang="en-US" sz="1400" b="1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21607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עלויות ידועות מראש </a:t>
                      </a:r>
                      <a:endParaRPr lang="he-IL" sz="1400" dirty="0" smtClean="0">
                        <a:effectLst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 smtClean="0">
                          <a:effectLst/>
                        </a:rPr>
                        <a:t>תוספת </a:t>
                      </a:r>
                      <a:r>
                        <a:rPr lang="he-IL" sz="1400" dirty="0">
                          <a:effectLst/>
                        </a:rPr>
                        <a:t>תשלום רק על </a:t>
                      </a:r>
                      <a:r>
                        <a:rPr lang="he-IL" sz="1400" dirty="0" err="1">
                          <a:effectLst/>
                        </a:rPr>
                        <a:t>שידרוגים</a:t>
                      </a:r>
                      <a:r>
                        <a:rPr lang="he-IL" sz="1400" dirty="0">
                          <a:effectLst/>
                        </a:rPr>
                        <a:t> / הרחבות </a:t>
                      </a:r>
                      <a:r>
                        <a:rPr lang="he-IL" sz="1400" dirty="0" smtClean="0">
                          <a:effectLst/>
                        </a:rPr>
                        <a:t>כולל הצהרת בריאות על </a:t>
                      </a:r>
                      <a:r>
                        <a:rPr lang="he-IL" sz="1400" dirty="0" err="1" smtClean="0">
                          <a:effectLst/>
                        </a:rPr>
                        <a:t>שידרוגים</a:t>
                      </a:r>
                      <a:r>
                        <a:rPr lang="he-IL" sz="1400" dirty="0" smtClean="0">
                          <a:effectLst/>
                        </a:rPr>
                        <a:t>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ייתכנו  שינויי </a:t>
                      </a:r>
                      <a:r>
                        <a:rPr lang="he-IL" sz="1400" dirty="0" smtClean="0">
                          <a:effectLst/>
                        </a:rPr>
                        <a:t>פרמיה/ תנאים באישור הפיקוח</a:t>
                      </a:r>
                      <a:r>
                        <a:rPr lang="he-IL" sz="1400" baseline="0" dirty="0" smtClean="0">
                          <a:effectLst/>
                        </a:rPr>
                        <a:t> </a:t>
                      </a:r>
                      <a:r>
                        <a:rPr lang="he-IL" sz="1400" dirty="0" smtClean="0">
                          <a:effectLst/>
                        </a:rPr>
                        <a:t>אחת </a:t>
                      </a:r>
                      <a:r>
                        <a:rPr lang="he-IL" sz="1400" dirty="0">
                          <a:effectLst/>
                        </a:rPr>
                        <a:t>לשנתיים </a:t>
                      </a:r>
                      <a:endParaRPr lang="he-IL" sz="1400" dirty="0" smtClean="0">
                        <a:effectLst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b="1" dirty="0" smtClean="0">
                          <a:effectLst/>
                        </a:rPr>
                        <a:t>" ברות ביטוח "- </a:t>
                      </a:r>
                      <a:r>
                        <a:rPr lang="he-IL" sz="1400" b="1" dirty="0" err="1" smtClean="0">
                          <a:effectLst/>
                        </a:rPr>
                        <a:t>עידכוני</a:t>
                      </a:r>
                      <a:r>
                        <a:rPr lang="he-IL" sz="1400" b="1" baseline="0" dirty="0" smtClean="0">
                          <a:effectLst/>
                        </a:rPr>
                        <a:t> כיסויים קיימים ללא צורך בהצהרת בריאות </a:t>
                      </a:r>
                      <a:endParaRPr lang="he-IL" sz="1400" b="1" dirty="0" smtClean="0">
                        <a:effectLst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93436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ניתוחים קוסמטיים ( החל מ 2014)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אין כיסוי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940426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הוצאות נלוות לניתוח :</a:t>
                      </a:r>
                      <a:endParaRPr lang="en-US" sz="1400">
                        <a:effectLst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 פיזיוטרפיה , אמבולנס, אחות פרטית , א.כ.ע מניתוח , מוות מניתוח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אין כיסוי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21607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בחלק מהפוליסות – הרחבה לחירום שיניים , ניתוחי שיניים </a:t>
                      </a:r>
                      <a:endParaRPr lang="he-IL" sz="1400" dirty="0" smtClean="0">
                        <a:effectLst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 smtClean="0">
                          <a:effectLst/>
                        </a:rPr>
                        <a:t>( </a:t>
                      </a:r>
                      <a:r>
                        <a:rPr lang="he-IL" sz="1400" dirty="0">
                          <a:effectLst/>
                        </a:rPr>
                        <a:t>שיפוי חלקי 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אין כיסוי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21607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מסלול פיצוי לניתוחים שלא נעשו באמצעות חברת </a:t>
                      </a:r>
                      <a:r>
                        <a:rPr lang="he-IL" sz="1400" dirty="0" smtClean="0">
                          <a:effectLst/>
                        </a:rPr>
                        <a:t>הביטוח</a:t>
                      </a:r>
                      <a:r>
                        <a:rPr lang="he-IL" sz="1400" baseline="0" dirty="0" smtClean="0">
                          <a:effectLst/>
                        </a:rPr>
                        <a:t> </a:t>
                      </a: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 smtClean="0">
                          <a:effectLst/>
                        </a:rPr>
                        <a:t>( </a:t>
                      </a:r>
                      <a:r>
                        <a:rPr lang="he-IL" sz="1400" dirty="0" err="1">
                          <a:effectLst/>
                        </a:rPr>
                        <a:t>תוכניות</a:t>
                      </a:r>
                      <a:r>
                        <a:rPr lang="he-IL" sz="1400" dirty="0">
                          <a:effectLst/>
                        </a:rPr>
                        <a:t> ששווקו עד 31.12.2013 )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אין כיסוי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93436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אין חריג לפעולות איבה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קיים חריג לפעולות איבה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93436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פיצוי להידבקות הפטיטיס </a:t>
                      </a:r>
                      <a:r>
                        <a:rPr lang="en-US" sz="1400">
                          <a:effectLst/>
                        </a:rPr>
                        <a:t>B</a:t>
                      </a:r>
                      <a:r>
                        <a:rPr lang="he-IL" sz="1400">
                          <a:effectLst/>
                        </a:rPr>
                        <a:t> / איידס מעירוי דם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אין כיסוי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564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202034"/>
          </a:xfrm>
        </p:spPr>
        <p:txBody>
          <a:bodyPr>
            <a:noAutofit/>
          </a:bodyPr>
          <a:lstStyle/>
          <a:p>
            <a:r>
              <a:rPr lang="he-IL" sz="3200" b="1" dirty="0">
                <a:solidFill>
                  <a:srgbClr val="1B75B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רפורמת הבריאות – מה הרווחנו ?</a:t>
            </a: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1619878"/>
              </p:ext>
            </p:extLst>
          </p:nvPr>
        </p:nvGraphicFramePr>
        <p:xfrm>
          <a:off x="179512" y="692695"/>
          <a:ext cx="8953376" cy="6200222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4586288"/>
                <a:gridCol w="4367088"/>
              </a:tblGrid>
              <a:tr h="206228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פוליסת ניתוחים בישראל לפני הרפורמה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009" marR="47009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 פוליסת ניתוחים בישראל, אחידה- לאחר הרפורמה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009" marR="47009" marT="0" marB="0"/>
                </a:tc>
              </a:tr>
              <a:tr h="862093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ביטוחי הבריאות  נמכרו בחבילות סגורות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009" marR="47009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ביטוחי הבריאות ניתנים לפירוק ורכישה של כל כיסוי בסיס בנפרד : 4 תוכניות בסיס </a:t>
                      </a:r>
                      <a:endParaRPr lang="en-US" sz="1400">
                        <a:effectLst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תרופות ,השתלות וטיפולים בחו"ל ,ניתוחים ומחליפי ניתוח ישראל , מחלות קשות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009" marR="47009" marT="0" marB="0"/>
                </a:tc>
              </a:tr>
              <a:tr h="241147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009" marR="47009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עלויות הביטוח הוזלו </a:t>
                      </a:r>
                      <a:r>
                        <a:rPr lang="he-IL" sz="1400" dirty="0" err="1">
                          <a:effectLst/>
                        </a:rPr>
                        <a:t>בכ</a:t>
                      </a:r>
                      <a:r>
                        <a:rPr lang="he-IL" sz="1400" dirty="0">
                          <a:effectLst/>
                        </a:rPr>
                        <a:t> 20% בממוצע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009" marR="47009" marT="0" marB="0"/>
                </a:tc>
              </a:tr>
              <a:tr h="1077616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חוזה לכל החיים </a:t>
                      </a:r>
                      <a:endParaRPr lang="en-US" sz="1400">
                        <a:effectLst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התייקרות פרמיה כל 5 שנים לפי קבוצות גיל ( גיל 65- 70 מתקבע)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009" marR="47009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חוזה לכל החיים </a:t>
                      </a:r>
                      <a:endParaRPr lang="en-US" sz="1400" dirty="0">
                        <a:effectLst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התייקרות פרמיה כל 10 שנים ( מגיל 50 כל חמש שנים , 66  מתקבע )  </a:t>
                      </a:r>
                      <a:endParaRPr lang="en-US" sz="1400" dirty="0">
                        <a:effectLst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b="1" dirty="0">
                          <a:effectLst/>
                        </a:rPr>
                        <a:t>אחת לשנתיים תיתכן התאמת </a:t>
                      </a:r>
                      <a:r>
                        <a:rPr lang="he-IL" sz="1400" b="1" dirty="0" err="1">
                          <a:effectLst/>
                        </a:rPr>
                        <a:t>פרמיה,לכל</a:t>
                      </a:r>
                      <a:r>
                        <a:rPr lang="he-IL" sz="1400" b="1" dirty="0">
                          <a:effectLst/>
                        </a:rPr>
                        <a:t> כיסוי בנפרד, עפ"י קבוצות גיל – באישור הפיקוח.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009" marR="47009" marT="0" marB="0"/>
                </a:tc>
              </a:tr>
              <a:tr h="467428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יש צורך במילוי הצהרות בריאות לשידרוגים ותוספות לכסויים הקיימים 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009" marR="47009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ברות ביטוח (אין צורך במילוי הצהרות בריאות ) </a:t>
                      </a:r>
                      <a:endParaRPr lang="en-US" sz="1400" dirty="0">
                        <a:effectLst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כאשר חברת הביטוח משדרגת את הכיסויים הקיימים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009" marR="47009" marT="0" marB="0"/>
                </a:tc>
              </a:tr>
              <a:tr h="646571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ייעוץ אחד ניתוח לפני וייעוץ אחד אחרי ביצוע הניתוח</a:t>
                      </a:r>
                      <a:endParaRPr lang="en-US" sz="1400" dirty="0">
                        <a:effectLst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יכוסה רק אם בוצע  הניתוח בפועל 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009" marR="47009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שלושה </a:t>
                      </a:r>
                      <a:r>
                        <a:rPr lang="he-IL" sz="1400" dirty="0" err="1">
                          <a:effectLst/>
                        </a:rPr>
                        <a:t>ייעוצים</a:t>
                      </a:r>
                      <a:r>
                        <a:rPr lang="he-IL" sz="1400" dirty="0">
                          <a:effectLst/>
                        </a:rPr>
                        <a:t> אגב ניתוח \ טיפול מחליף ניתוח בישראל – ללא תקרה אצל מנתח הסכם </a:t>
                      </a:r>
                      <a:endParaRPr lang="en-US" sz="1400" dirty="0">
                        <a:effectLst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יכוסה גם במקרה שלא בוצע ניתוח </a:t>
                      </a:r>
                      <a:endParaRPr lang="en-US" sz="1400" dirty="0">
                        <a:effectLst/>
                      </a:endParaRPr>
                    </a:p>
                  </a:txBody>
                  <a:tcPr marL="47009" marR="47009" marT="0" marB="0"/>
                </a:tc>
              </a:tr>
              <a:tr h="431047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מחליפי ניתוח - - עלות הניתוח או כ 150,000 ₪ הנמוך מביניהם  	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009" marR="47009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מחליפי ניתוח – ללא תקרה (בהסכם 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009" marR="47009" marT="0" marB="0"/>
                </a:tc>
              </a:tr>
              <a:tr h="241147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שתלים במהלך ניתוח  עד תקרה של כ 20,000 ₪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009" marR="47009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שתלים בניתוח ללא תקרה (בהסכם)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009" marR="47009" marT="0" marB="0"/>
                </a:tc>
              </a:tr>
              <a:tr h="646571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אין כיסוי לניתוחים מניעתיים </a:t>
                      </a:r>
                      <a:endParaRPr lang="en-US" sz="1400">
                        <a:effectLst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( בחלק מהחברות התווסף בשנתיים האחרונות תק' אכשרה 18 חודשים 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009" marR="47009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יש כיסוי לניתוחים מניעתיים </a:t>
                      </a:r>
                      <a:endParaRPr lang="en-US" sz="1400">
                        <a:effectLst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3 חודשי אכשרה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009" marR="47009" marT="0" marB="0"/>
                </a:tc>
              </a:tr>
              <a:tr h="431047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חריג ניתוח עודף משקלהכיסוי יינתן  רק מעל </a:t>
                      </a:r>
                      <a:r>
                        <a:rPr lang="en-US" sz="1400">
                          <a:effectLst/>
                        </a:rPr>
                        <a:t>BMI 38 </a:t>
                      </a:r>
                      <a:r>
                        <a:rPr lang="he-IL" sz="1400">
                          <a:effectLst/>
                        </a:rPr>
                        <a:t> 2 גורמי סיכון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009" marR="47009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שינוי חריג עודף משקל לטובה  :</a:t>
                      </a:r>
                      <a:endParaRPr lang="en-US" sz="1400">
                        <a:effectLst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מעל 36 </a:t>
                      </a:r>
                      <a:r>
                        <a:rPr lang="en-US" sz="1400">
                          <a:effectLst/>
                        </a:rPr>
                        <a:t>BMI </a:t>
                      </a:r>
                      <a:r>
                        <a:rPr lang="he-IL" sz="1400">
                          <a:effectLst/>
                        </a:rPr>
                        <a:t> עם גורם סיכון נוסף בלבד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009" marR="47009" marT="0" marB="0"/>
                </a:tc>
              </a:tr>
              <a:tr h="646571"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קיימים חריגים לעיל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009" marR="47009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בוטלו החריגים  : פעילות ספורטיבית מקצועית, מום מולד, אלכוהוליזם\סמים, מחלות נפש\התאבדות.</a:t>
                      </a:r>
                      <a:endParaRPr lang="en-US" sz="1400" dirty="0">
                        <a:effectLst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009" marR="4700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044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30462" y="27732"/>
            <a:ext cx="7162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>
                <a:solidFill>
                  <a:srgbClr val="1B75B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מוצרי הבריאות – עבר, הווה, עתיד</a:t>
            </a:r>
          </a:p>
        </p:txBody>
      </p:sp>
      <p:grpSp>
        <p:nvGrpSpPr>
          <p:cNvPr id="13" name="Group 3"/>
          <p:cNvGrpSpPr/>
          <p:nvPr/>
        </p:nvGrpSpPr>
        <p:grpSpPr>
          <a:xfrm>
            <a:off x="187654" y="3516267"/>
            <a:ext cx="8650163" cy="1299234"/>
            <a:chOff x="569843" y="2747962"/>
            <a:chExt cx="7431157" cy="121443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4" name="Pentagon 4"/>
            <p:cNvSpPr/>
            <p:nvPr/>
          </p:nvSpPr>
          <p:spPr>
            <a:xfrm>
              <a:off x="569843" y="2747962"/>
              <a:ext cx="1911625" cy="1214438"/>
            </a:xfrm>
            <a:prstGeom prst="homePlat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PH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Chevron 5"/>
            <p:cNvSpPr/>
            <p:nvPr/>
          </p:nvSpPr>
          <p:spPr>
            <a:xfrm>
              <a:off x="2001078" y="2747962"/>
              <a:ext cx="1842052" cy="1214438"/>
            </a:xfrm>
            <a:prstGeom prst="chevron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PH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Chevron 6"/>
            <p:cNvSpPr/>
            <p:nvPr/>
          </p:nvSpPr>
          <p:spPr>
            <a:xfrm>
              <a:off x="3399182" y="2747962"/>
              <a:ext cx="1842052" cy="1214438"/>
            </a:xfrm>
            <a:prstGeom prst="chevron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PH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Chevron 7"/>
            <p:cNvSpPr/>
            <p:nvPr/>
          </p:nvSpPr>
          <p:spPr>
            <a:xfrm>
              <a:off x="4760844" y="2747962"/>
              <a:ext cx="1842052" cy="1214438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PH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Chevron 8"/>
            <p:cNvSpPr/>
            <p:nvPr/>
          </p:nvSpPr>
          <p:spPr>
            <a:xfrm>
              <a:off x="6158948" y="2747962"/>
              <a:ext cx="1842052" cy="1214438"/>
            </a:xfrm>
            <a:prstGeom prst="chevron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PH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TextBox 19"/>
          <p:cNvSpPr txBox="1"/>
          <p:nvPr/>
        </p:nvSpPr>
        <p:spPr>
          <a:xfrm>
            <a:off x="222188" y="2754336"/>
            <a:ext cx="1601123" cy="553998"/>
          </a:xfrm>
          <a:prstGeom prst="rect">
            <a:avLst/>
          </a:prstGeom>
          <a:solidFill>
            <a:schemeClr val="bg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91440" rIns="182880" bIns="9144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he-IL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דור א' </a:t>
            </a:r>
            <a:endParaRPr lang="he-IL" sz="24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20"/>
          <p:cNvSpPr txBox="1"/>
          <p:nvPr/>
        </p:nvSpPr>
        <p:spPr>
          <a:xfrm>
            <a:off x="1935376" y="2754336"/>
            <a:ext cx="1559278" cy="553998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91440" rIns="182880" bIns="9144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rtl="1"/>
            <a:r>
              <a:rPr lang="he-IL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דור ב' </a:t>
            </a:r>
            <a:endParaRPr lang="he-IL" sz="2400" b="1" dirty="0">
              <a:solidFill>
                <a:prstClr val="black">
                  <a:lumMod val="75000"/>
                  <a:lumOff val="2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21"/>
          <p:cNvSpPr txBox="1"/>
          <p:nvPr/>
        </p:nvSpPr>
        <p:spPr>
          <a:xfrm>
            <a:off x="3598773" y="2754336"/>
            <a:ext cx="1636883" cy="553998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91440" rIns="182880" bIns="9144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rtl="1"/>
            <a:r>
              <a:rPr lang="he-IL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itchFamily="18" charset="0"/>
                <a:cs typeface="Times New Roman" pitchFamily="18" charset="0"/>
              </a:rPr>
              <a:t>דור ג'</a:t>
            </a:r>
            <a:endParaRPr lang="he-IL" sz="2400" b="1" dirty="0">
              <a:solidFill>
                <a:prstClr val="black">
                  <a:lumMod val="75000"/>
                  <a:lumOff val="2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22"/>
          <p:cNvSpPr txBox="1"/>
          <p:nvPr/>
        </p:nvSpPr>
        <p:spPr>
          <a:xfrm>
            <a:off x="5362637" y="2836467"/>
            <a:ext cx="1513619" cy="553998"/>
          </a:xfrm>
          <a:prstGeom prst="rect">
            <a:avLst/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91440" rIns="182880" bIns="9144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he-IL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רפורמה</a:t>
            </a:r>
            <a:endParaRPr lang="en-PH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3"/>
          <p:cNvSpPr txBox="1"/>
          <p:nvPr/>
        </p:nvSpPr>
        <p:spPr>
          <a:xfrm>
            <a:off x="7020271" y="1025599"/>
            <a:ext cx="1809403" cy="2308324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91440" rIns="182880" bIns="9144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e-IL" sz="13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PH" sz="96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Straight Connector 28"/>
          <p:cNvCxnSpPr/>
          <p:nvPr/>
        </p:nvCxnSpPr>
        <p:spPr>
          <a:xfrm flipH="1">
            <a:off x="1691680" y="3174938"/>
            <a:ext cx="2" cy="47948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headEnd type="diamond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30"/>
          <p:cNvCxnSpPr/>
          <p:nvPr/>
        </p:nvCxnSpPr>
        <p:spPr>
          <a:xfrm flipV="1">
            <a:off x="3419872" y="3118201"/>
            <a:ext cx="0" cy="431444"/>
          </a:xfrm>
          <a:prstGeom prst="line">
            <a:avLst/>
          </a:prstGeom>
          <a:ln w="38100">
            <a:solidFill>
              <a:schemeClr val="accent4"/>
            </a:solidFill>
            <a:headEnd type="diamond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33"/>
          <p:cNvCxnSpPr/>
          <p:nvPr/>
        </p:nvCxnSpPr>
        <p:spPr>
          <a:xfrm flipV="1">
            <a:off x="6508578" y="4672577"/>
            <a:ext cx="0" cy="581784"/>
          </a:xfrm>
          <a:prstGeom prst="line">
            <a:avLst/>
          </a:prstGeom>
          <a:ln w="38100">
            <a:solidFill>
              <a:schemeClr val="accent2"/>
            </a:solidFill>
            <a:headEnd type="diamond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34"/>
          <p:cNvCxnSpPr/>
          <p:nvPr/>
        </p:nvCxnSpPr>
        <p:spPr>
          <a:xfrm>
            <a:off x="5077999" y="3067300"/>
            <a:ext cx="0" cy="448967"/>
          </a:xfrm>
          <a:prstGeom prst="line">
            <a:avLst/>
          </a:prstGeom>
          <a:ln w="38100">
            <a:solidFill>
              <a:schemeClr val="accent6"/>
            </a:solidFill>
            <a:headEnd type="diamond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35"/>
          <p:cNvCxnSpPr/>
          <p:nvPr/>
        </p:nvCxnSpPr>
        <p:spPr>
          <a:xfrm>
            <a:off x="8473227" y="3337392"/>
            <a:ext cx="0" cy="511846"/>
          </a:xfrm>
          <a:prstGeom prst="line">
            <a:avLst/>
          </a:prstGeom>
          <a:ln w="38100">
            <a:solidFill>
              <a:schemeClr val="accent5"/>
            </a:solidFill>
            <a:headEnd type="diamond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36"/>
          <p:cNvSpPr txBox="1"/>
          <p:nvPr/>
        </p:nvSpPr>
        <p:spPr>
          <a:xfrm>
            <a:off x="718025" y="3849238"/>
            <a:ext cx="12363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e-IL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עד 2007</a:t>
            </a:r>
            <a:endParaRPr lang="en-PH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37"/>
          <p:cNvSpPr txBox="1"/>
          <p:nvPr/>
        </p:nvSpPr>
        <p:spPr>
          <a:xfrm>
            <a:off x="2237798" y="3699214"/>
            <a:ext cx="139045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e-IL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2007/2008</a:t>
            </a:r>
          </a:p>
          <a:p>
            <a:pPr algn="ctr"/>
            <a:r>
              <a:rPr lang="he-IL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עד</a:t>
            </a:r>
          </a:p>
          <a:p>
            <a:pPr algn="ctr"/>
            <a:r>
              <a:rPr lang="he-IL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12/2013</a:t>
            </a:r>
          </a:p>
          <a:p>
            <a:pPr algn="ctr"/>
            <a:endParaRPr lang="en-PH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8"/>
          <p:cNvSpPr txBox="1"/>
          <p:nvPr/>
        </p:nvSpPr>
        <p:spPr>
          <a:xfrm>
            <a:off x="3824701" y="3679062"/>
            <a:ext cx="13760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e-IL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01/2014</a:t>
            </a:r>
          </a:p>
          <a:p>
            <a:pPr algn="ctr"/>
            <a:r>
              <a:rPr lang="he-IL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עד</a:t>
            </a:r>
          </a:p>
          <a:p>
            <a:pPr algn="ctr"/>
            <a:r>
              <a:rPr lang="he-IL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1/2016</a:t>
            </a:r>
          </a:p>
        </p:txBody>
      </p:sp>
      <p:sp>
        <p:nvSpPr>
          <p:cNvPr id="32" name="TextBox 39"/>
          <p:cNvSpPr txBox="1"/>
          <p:nvPr/>
        </p:nvSpPr>
        <p:spPr>
          <a:xfrm>
            <a:off x="5552281" y="3656914"/>
            <a:ext cx="11293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2/2016 </a:t>
            </a:r>
            <a:r>
              <a:rPr lang="he-IL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עד</a:t>
            </a:r>
          </a:p>
          <a:p>
            <a:pPr algn="ctr"/>
            <a:r>
              <a:rPr lang="he-IL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היום</a:t>
            </a:r>
            <a:endParaRPr lang="en-PH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מציין מיקום של כותרת תחתונה 4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כל הזכויות שמורות למרכז שפיס היימן בע"מ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31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34874</TotalTime>
  <Words>835</Words>
  <Application>Microsoft Office PowerPoint</Application>
  <PresentationFormat>‫הצגה על המסך (4:3)</PresentationFormat>
  <Paragraphs>214</Paragraphs>
  <Slides>10</Slides>
  <Notes>2</Notes>
  <HiddenSlides>0</HiddenSlides>
  <MMClips>0</MMClips>
  <ScaleCrop>false</ScaleCrop>
  <HeadingPairs>
    <vt:vector size="4" baseType="variant"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10</vt:i4>
      </vt:variant>
    </vt:vector>
  </HeadingPairs>
  <TitlesOfParts>
    <vt:vector size="12" baseType="lpstr">
      <vt:lpstr>ערכת נושא5</vt:lpstr>
      <vt:lpstr>ערכת נושא6</vt:lpstr>
      <vt:lpstr>מערך ניהול סיכונים  ביטוחי פרט </vt:lpstr>
      <vt:lpstr>"כיצד לנהל סיכונים ליחיד ולמשפחה?" </vt:lpstr>
      <vt:lpstr>"כיצד לנהל סיכונים ליחיד ולמשפחה?"</vt:lpstr>
      <vt:lpstr>"כיצד לנהל סיכונים ליחיד ולמשפחה?"</vt:lpstr>
      <vt:lpstr>"כיצד לנהל סיכונים ליחיד ולמשפחה?"</vt:lpstr>
      <vt:lpstr>       ביטוחים יסודיים בביטוח הפרטי </vt:lpstr>
      <vt:lpstr>רפורמת הבריאות – מה הפסדנו ?</vt:lpstr>
      <vt:lpstr>רפורמת הבריאות – מה הרווחנו ?</vt:lpstr>
      <vt:lpstr>מוצרי הבריאות – עבר, הווה, עתיד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ליעד</dc:creator>
  <cp:lastModifiedBy>חני</cp:lastModifiedBy>
  <cp:revision>137</cp:revision>
  <dcterms:created xsi:type="dcterms:W3CDTF">2016-06-24T09:48:24Z</dcterms:created>
  <dcterms:modified xsi:type="dcterms:W3CDTF">2018-11-01T16:34:25Z</dcterms:modified>
</cp:coreProperties>
</file>